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0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CC"/>
    <a:srgbClr val="FFFFFF"/>
    <a:srgbClr val="009999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842" autoAdjust="0"/>
    <p:restoredTop sz="94660"/>
  </p:normalViewPr>
  <p:slideViewPr>
    <p:cSldViewPr snapToGrid="0">
      <p:cViewPr varScale="1">
        <p:scale>
          <a:sx n="53" d="100"/>
          <a:sy n="53" d="100"/>
        </p:scale>
        <p:origin x="52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BC7A07-96C3-42AF-943D-953C86C3DA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463557"/>
            <a:ext cx="6858000" cy="2387600"/>
          </a:xfrm>
        </p:spPr>
        <p:txBody>
          <a:bodyPr anchor="b">
            <a:normAutofit/>
          </a:bodyPr>
          <a:lstStyle>
            <a:lvl1pPr algn="ctr">
              <a:lnSpc>
                <a:spcPct val="90000"/>
              </a:lnSpc>
              <a:defRPr sz="39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EE38DF-F503-4E79-B1B0-16489708A1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943232"/>
            <a:ext cx="6858000" cy="1655762"/>
          </a:xfrm>
        </p:spPr>
        <p:txBody>
          <a:bodyPr>
            <a:normAutofit/>
          </a:bodyPr>
          <a:lstStyle>
            <a:lvl1pPr marL="0" indent="0" algn="ctr">
              <a:lnSpc>
                <a:spcPts val="2400"/>
              </a:lnSpc>
              <a:buNone/>
              <a:defRPr sz="1800" baseline="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1D965B-87A4-4F43-BE02-800BCCDF42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15468" y="6217920"/>
            <a:ext cx="2057400" cy="640080"/>
          </a:xfrm>
        </p:spPr>
        <p:txBody>
          <a:bodyPr anchor="ctr" anchorCtr="0"/>
          <a:lstStyle/>
          <a:p>
            <a:fld id="{403CB87E-4591-47A1-9046-CF63F17215EF}" type="datetime2">
              <a:rPr lang="en-US" smtClean="0"/>
              <a:t>Wednesday, August 26, 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9ED35B-CBF1-40D9-BAA7-CF9E1E22B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25496" y="6217920"/>
            <a:ext cx="5397246" cy="640080"/>
          </a:xfrm>
        </p:spPr>
        <p:txBody>
          <a:bodyPr anchor="ctr" anchorCtr="0"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26653A-450D-4BDE-8718-99F2D9314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27364" y="0"/>
            <a:ext cx="514350" cy="685800"/>
          </a:xfrm>
        </p:spPr>
        <p:txBody>
          <a:bodyPr/>
          <a:lstStyle>
            <a:lvl1pPr algn="ctr">
              <a:defRPr/>
            </a:lvl1pPr>
          </a:lstStyle>
          <a:p>
            <a:fld id="{3A4F6043-7A67-491B-98BC-F933DED7226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531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7D930A-6467-4C46-BA13-A0F5EC12FF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9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41977A-7872-4BE8-8C5C-D2099BEDBB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CB8191-8A0C-4077-9A2D-0255BF81A9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17F0E-8070-4DFE-A821-9A699EDBAD7E}" type="datetime2">
              <a:rPr lang="en-US" smtClean="0"/>
              <a:t>Wednesday, August 26, 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441B40-57AC-45F3-9AAC-DC2BEBB121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6D65F4-29FA-451A-878F-768E426A7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179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D76A9FC-D582-4FC8-B641-9F77B4DD15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3A1683-12F6-4BA6-AD1A-F98C609514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1141D6-1E1A-4A54-A9B4-57F86865FC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D34AE-C7BF-46E5-A968-01C6641F6476}" type="datetime2">
              <a:rPr lang="en-US" smtClean="0"/>
              <a:t>Wednesday, August 26, 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7541D6-4702-4421-AEB2-D6CA3AADB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3C9F43-CD60-4C38-94C9-0E6D3B722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84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914413-82C1-4EBC-8C6B-BC5F842D1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468" y="365128"/>
            <a:ext cx="7907274" cy="1325563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39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8F029A-192E-4A44-ACC7-6C5212C777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470" y="1825625"/>
            <a:ext cx="7907273" cy="4206383"/>
          </a:xfrm>
        </p:spPr>
        <p:txBody>
          <a:bodyPr/>
          <a:lstStyle>
            <a:lvl1pPr>
              <a:defRPr sz="1800"/>
            </a:lvl1pPr>
            <a:lvl2pPr>
              <a:defRPr sz="165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D1A7D4-E57E-4789-896B-B2A051BF94F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15468" y="6217920"/>
            <a:ext cx="2057400" cy="64008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33DE70B-B772-416E-A790-995760B1742E}" type="datetime2">
              <a:rPr lang="en-US" smtClean="0"/>
              <a:t>Wednesday, August 26, 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7B63EE-3B35-4F8A-BDA3-E778BFE14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339EF2-7937-4C30-A883-7F7BD0280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fld id="{3A4F6043-7A67-491B-98BC-F933DED7226D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3553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CAF4BC-D1E9-40F0-A26B-9EA9B6B697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468" y="1081944"/>
            <a:ext cx="7907274" cy="2852737"/>
          </a:xfrm>
        </p:spPr>
        <p:txBody>
          <a:bodyPr anchor="b">
            <a:normAutofit/>
          </a:bodyPr>
          <a:lstStyle>
            <a:lvl1pPr>
              <a:defRPr sz="33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7974A6-FAB9-47DA-8F1A-701DFC8DF3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5468" y="3961669"/>
            <a:ext cx="7907274" cy="1500187"/>
          </a:xfrm>
        </p:spPr>
        <p:txBody>
          <a:bodyPr>
            <a:noAutofit/>
          </a:bodyPr>
          <a:lstStyle>
            <a:lvl1pPr marL="0" indent="0">
              <a:buNone/>
              <a:defRPr sz="165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64E2B4-314C-4D4F-8938-E437A2EF52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60CDE-A6F1-4138-AF12-ED09E8E5FB6B}" type="datetime2">
              <a:rPr lang="en-US" smtClean="0"/>
              <a:t>Wednesday, August 26, 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442F23-6986-4A36-97F0-13F305A2DE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4BA1B9-2423-42BD-A553-DC5703F62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7365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264F76-994F-4AB5-B17B-46C0C2FA5A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468" y="365128"/>
            <a:ext cx="7907274" cy="1325563"/>
          </a:xfrm>
        </p:spPr>
        <p:txBody>
          <a:bodyPr>
            <a:normAutofit/>
          </a:bodyPr>
          <a:lstStyle>
            <a:lvl1pPr>
              <a:defRPr sz="39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A69B3B-A540-4556-98C8-1F49704A79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15468" y="1825625"/>
            <a:ext cx="4199382" cy="4206382"/>
          </a:xfrm>
        </p:spPr>
        <p:txBody>
          <a:bodyPr/>
          <a:lstStyle>
            <a:lvl1pPr marL="342900" indent="-342900">
              <a:buFont typeface="Wingdings 2" panose="05020102010507070707" pitchFamily="18" charset="2"/>
              <a:buChar char="¬"/>
              <a:defRPr/>
            </a:lvl1pPr>
            <a:lvl2pPr marL="600075" indent="-257175">
              <a:buFont typeface="Wingdings 2" panose="05020102010507070707" pitchFamily="18" charset="2"/>
              <a:buChar char="¬"/>
              <a:defRPr/>
            </a:lvl2pPr>
            <a:lvl3pPr marL="942975" indent="-257175">
              <a:buFont typeface="Wingdings 2" panose="05020102010507070707" pitchFamily="18" charset="2"/>
              <a:buChar char="¬"/>
              <a:defRPr/>
            </a:lvl3pPr>
            <a:lvl4pPr marL="1243013" indent="-214313">
              <a:buFont typeface="Wingdings 2" panose="05020102010507070707" pitchFamily="18" charset="2"/>
              <a:buChar char="¬"/>
              <a:defRPr/>
            </a:lvl4pPr>
            <a:lvl5pPr marL="1585913" indent="-214313">
              <a:buFont typeface="Wingdings 2" panose="05020102010507070707" pitchFamily="18" charset="2"/>
              <a:buChar char="¬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C72438-7C63-48F2-9D6F-2461BFD6D5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593592" cy="4206382"/>
          </a:xfrm>
        </p:spPr>
        <p:txBody>
          <a:bodyPr/>
          <a:lstStyle>
            <a:lvl1pPr marL="171450" indent="-171450">
              <a:buFont typeface="Wingdings 2" panose="05020102010507070707" pitchFamily="18" charset="2"/>
              <a:buChar char="¬"/>
              <a:defRPr/>
            </a:lvl1pPr>
            <a:lvl2pPr marL="514350" indent="-171450">
              <a:buFont typeface="Wingdings 2" panose="05020102010507070707" pitchFamily="18" charset="2"/>
              <a:buChar char="¬"/>
              <a:defRPr/>
            </a:lvl2pPr>
            <a:lvl3pPr marL="857250" indent="-171450">
              <a:buFont typeface="Wingdings 2" panose="05020102010507070707" pitchFamily="18" charset="2"/>
              <a:buChar char="¬"/>
              <a:defRPr/>
            </a:lvl3pPr>
            <a:lvl4pPr marL="1200150" indent="-171450">
              <a:buFont typeface="Wingdings 2" panose="05020102010507070707" pitchFamily="18" charset="2"/>
              <a:buChar char="¬"/>
              <a:defRPr/>
            </a:lvl4pPr>
            <a:lvl5pPr marL="1543050" indent="-171450">
              <a:buFont typeface="Wingdings 2" panose="05020102010507070707" pitchFamily="18" charset="2"/>
              <a:buChar char="¬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FA1B49-6AAA-4DA7-970F-B75899F1A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5F8B1-DB7B-4D28-A97D-40FB2DD1EF78}" type="datetime2">
              <a:rPr lang="en-US" smtClean="0"/>
              <a:t>Wednesday, August 26, 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E3649A-B9A2-4737-B47E-758DC1406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0C1407-C705-451C-878E-8175DCCD5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106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2F9955-0460-4A20-8FC6-3005955600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468" y="365128"/>
            <a:ext cx="7907274" cy="1325563"/>
          </a:xfrm>
        </p:spPr>
        <p:txBody>
          <a:bodyPr>
            <a:normAutofit/>
          </a:bodyPr>
          <a:lstStyle>
            <a:lvl1pPr>
              <a:defRPr sz="39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95DDA7-4AAD-4EBE-880C-200E5F10A6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5469" y="1681163"/>
            <a:ext cx="4162273" cy="823912"/>
          </a:xfrm>
        </p:spPr>
        <p:txBody>
          <a:bodyPr anchor="b">
            <a:normAutofit/>
          </a:bodyPr>
          <a:lstStyle>
            <a:lvl1pPr marL="0" indent="0">
              <a:buNone/>
              <a:defRPr sz="24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717496-E470-4CF6-884C-F07390A468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15469" y="2505075"/>
            <a:ext cx="4162273" cy="3526932"/>
          </a:xfrm>
        </p:spPr>
        <p:txBody>
          <a:bodyPr/>
          <a:lstStyle>
            <a:lvl1pPr>
              <a:defRPr sz="1800"/>
            </a:lvl1pPr>
            <a:lvl2pPr>
              <a:defRPr sz="165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8C438EA-D381-4F22-A911-ECDD6D04FB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477742" y="1681163"/>
            <a:ext cx="3745001" cy="823912"/>
          </a:xfrm>
        </p:spPr>
        <p:txBody>
          <a:bodyPr anchor="b">
            <a:normAutofit/>
          </a:bodyPr>
          <a:lstStyle>
            <a:lvl1pPr marL="0" indent="0">
              <a:buNone/>
              <a:defRPr sz="24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3F255FA-A04D-49F2-8DB4-3CC082D0DB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477742" y="2505075"/>
            <a:ext cx="3745001" cy="3526932"/>
          </a:xfrm>
        </p:spPr>
        <p:txBody>
          <a:bodyPr/>
          <a:lstStyle>
            <a:lvl1pPr>
              <a:defRPr sz="1800"/>
            </a:lvl1pPr>
            <a:lvl2pPr>
              <a:defRPr sz="165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A6298F3-0AEC-4811-99A4-B78AE3A70B1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15468" y="6217920"/>
            <a:ext cx="2057400" cy="640080"/>
          </a:xfrm>
        </p:spPr>
        <p:txBody>
          <a:bodyPr/>
          <a:lstStyle/>
          <a:p>
            <a:fld id="{14039161-23B8-4738-9069-73EBE8884FDD}" type="datetime2">
              <a:rPr lang="en-US" smtClean="0"/>
              <a:t>Wednesday, August 26, 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A7690B4-8A9A-4717-8B0B-2C9212926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328F00A-44BE-4E0A-B1CE-1FC489654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036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91F235-FBFF-453E-B90A-5758ED47C7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468" y="938309"/>
            <a:ext cx="7907274" cy="1325563"/>
          </a:xfrm>
        </p:spPr>
        <p:txBody>
          <a:bodyPr>
            <a:normAutofit/>
          </a:bodyPr>
          <a:lstStyle>
            <a:lvl1pPr>
              <a:defRPr sz="39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43A871-5A76-4349-99F0-C46C773804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94D44-7693-499F-AC6C-11696134FE3F}" type="datetime2">
              <a:rPr lang="en-US" smtClean="0"/>
              <a:t>Wednesday, August 26, 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472E803-8BD9-40A2-8389-C19DA1148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5414ED-B772-4B84-813E-E34C9A97C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396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E562BDD-CBFF-4046-A6B2-A9ECCB7EA1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AF2AE-472C-4EF3-ABB2-24BAA9AE3CF7}" type="datetime2">
              <a:rPr lang="en-US" smtClean="0"/>
              <a:t>Wednesday, August 26, 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90B5F6-6C28-4A86-AFD0-D7F93D461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910D5C-1634-451B-8D99-4D47EB3A1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260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712261-8522-4437-B612-7C7100D188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468" y="457200"/>
            <a:ext cx="7907274" cy="1600200"/>
          </a:xfrm>
        </p:spPr>
        <p:txBody>
          <a:bodyPr anchor="b">
            <a:noAutofit/>
          </a:bodyPr>
          <a:lstStyle>
            <a:lvl1pPr>
              <a:defRPr sz="3900">
                <a:latin typeface="Dante (Headings)2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BAA0AF-3F50-42BD-84B4-E70C3D004F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2" y="2199340"/>
            <a:ext cx="4335351" cy="3661710"/>
          </a:xfrm>
        </p:spPr>
        <p:txBody>
          <a:bodyPr/>
          <a:lstStyle>
            <a:lvl1pPr>
              <a:defRPr sz="1800"/>
            </a:lvl1pPr>
            <a:lvl2pPr>
              <a:defRPr sz="1650"/>
            </a:lvl2pPr>
            <a:lvl3pPr>
              <a:defRPr sz="1500"/>
            </a:lvl3pPr>
            <a:lvl4pPr>
              <a:defRPr sz="1350"/>
            </a:lvl4pPr>
            <a:lvl5pPr>
              <a:defRPr sz="12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9C702B-2C4D-4590-8BEE-31940145C7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15469" y="2199343"/>
            <a:ext cx="3366885" cy="3669647"/>
          </a:xfrm>
        </p:spPr>
        <p:txBody>
          <a:bodyPr>
            <a:normAutofit/>
          </a:bodyPr>
          <a:lstStyle>
            <a:lvl1pPr marL="0" indent="0">
              <a:buNone/>
              <a:defRPr sz="16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94813E-250B-4422-AE46-5E1AB964A41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15468" y="6217920"/>
            <a:ext cx="2057400" cy="640080"/>
          </a:xfrm>
        </p:spPr>
        <p:txBody>
          <a:bodyPr/>
          <a:lstStyle/>
          <a:p>
            <a:fld id="{EAEA162C-A7C1-4263-9453-1BAFF8C39559}" type="datetime2">
              <a:rPr lang="en-US" smtClean="0"/>
              <a:t>Wednesday, August 26, 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CB5B81-E9CC-45F3-8EF1-35D2C8FF1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DA7E97-5A73-4602-9582-6CDACB918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642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95334B-3019-4CA1-B658-7790019224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469" y="457200"/>
            <a:ext cx="3366885" cy="1600200"/>
          </a:xfrm>
        </p:spPr>
        <p:txBody>
          <a:bodyPr anchor="b">
            <a:normAutofit/>
          </a:bodyPr>
          <a:lstStyle>
            <a:lvl1pPr>
              <a:defRPr sz="33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FD3CC12-FD6B-41A3-BF67-D600CC4383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DB2BD5-DC18-460B-BFCC-5B2447D2B0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15469" y="2199343"/>
            <a:ext cx="3366885" cy="3669647"/>
          </a:xfrm>
        </p:spPr>
        <p:txBody>
          <a:bodyPr>
            <a:normAutofit/>
          </a:bodyPr>
          <a:lstStyle>
            <a:lvl1pPr marL="0" indent="0">
              <a:buNone/>
              <a:defRPr sz="16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AF6305-9768-4792-866C-91238D45695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15468" y="6217920"/>
            <a:ext cx="2057400" cy="640080"/>
          </a:xfrm>
        </p:spPr>
        <p:txBody>
          <a:bodyPr/>
          <a:lstStyle/>
          <a:p>
            <a:fld id="{64DF6793-3458-4587-8168-65F0C37A92D2}" type="datetime2">
              <a:rPr lang="en-US" smtClean="0"/>
              <a:t>Wednesday, August 26, 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DBF050-0FF1-499F-936E-FAAE50DC3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902C2E-1542-46B4-85B1-7A4B3F7724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805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586836B-C327-49CB-ADF2-2E730C4A91BF}"/>
              </a:ext>
            </a:extLst>
          </p:cNvPr>
          <p:cNvSpPr/>
          <p:nvPr/>
        </p:nvSpPr>
        <p:spPr>
          <a:xfrm>
            <a:off x="0" y="0"/>
            <a:ext cx="9141714" cy="6858000"/>
          </a:xfrm>
          <a:prstGeom prst="rect">
            <a:avLst/>
          </a:prstGeom>
          <a:solidFill>
            <a:schemeClr val="bg2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8310F61-136C-42B3-981B-FDE3DD0A8135}"/>
              </a:ext>
            </a:extLst>
          </p:cNvPr>
          <p:cNvSpPr/>
          <p:nvPr/>
        </p:nvSpPr>
        <p:spPr>
          <a:xfrm>
            <a:off x="1108743" y="709375"/>
            <a:ext cx="8035256" cy="5419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92AF870-601F-4570-A8A9-1003F8939C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468" y="365128"/>
            <a:ext cx="790727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CCECD-B6E7-4C40-8A84-65FD5A3F0A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5468" y="1825625"/>
            <a:ext cx="7907274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3EFA4D-0E39-4E26-B43C-5D1084B3BA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15468" y="6217920"/>
            <a:ext cx="2057400" cy="6400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fld id="{E8352ED3-3C46-4C9A-9738-67B2D875E7E2}" type="datetime2">
              <a:rPr lang="en-US" smtClean="0"/>
              <a:pPr/>
              <a:t>Wednesday, August 26, 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8851EA-2F2C-4012-8B96-51179BDD11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825496" y="6217920"/>
            <a:ext cx="5397246" cy="6400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BB8ACB-7A60-4D76-A149-0C57A30E01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27364" y="0"/>
            <a:ext cx="514350" cy="685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fld id="{3A4F6043-7A67-491B-98BC-F933DED7226D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690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693" r:id="rId6"/>
    <p:sldLayoutId id="2147483689" r:id="rId7"/>
    <p:sldLayoutId id="2147483690" r:id="rId8"/>
    <p:sldLayoutId id="2147483691" r:id="rId9"/>
    <p:sldLayoutId id="2147483692" r:id="rId10"/>
    <p:sldLayoutId id="2147483694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ts val="2100"/>
        </a:lnSpc>
        <a:spcBef>
          <a:spcPts val="750"/>
        </a:spcBef>
        <a:buClr>
          <a:schemeClr val="accent2"/>
        </a:buClr>
        <a:buFont typeface="Wingdings 2" panose="05020102010507070707" pitchFamily="18" charset="2"/>
        <a:buChar char="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ts val="2100"/>
        </a:lnSpc>
        <a:spcBef>
          <a:spcPts val="375"/>
        </a:spcBef>
        <a:buClr>
          <a:schemeClr val="accent2"/>
        </a:buClr>
        <a:buFont typeface="Wingdings 2" panose="05020102010507070707" pitchFamily="18" charset="2"/>
        <a:buChar char=""/>
        <a:defRPr sz="1500" kern="1200">
          <a:solidFill>
            <a:schemeClr val="tx2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ts val="2100"/>
        </a:lnSpc>
        <a:spcBef>
          <a:spcPts val="375"/>
        </a:spcBef>
        <a:buClr>
          <a:schemeClr val="accent2"/>
        </a:buClr>
        <a:buFont typeface="Wingdings 2" panose="05020102010507070707" pitchFamily="18" charset="2"/>
        <a:buChar char=""/>
        <a:defRPr sz="1350" kern="1200">
          <a:solidFill>
            <a:schemeClr val="tx2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ts val="2100"/>
        </a:lnSpc>
        <a:spcBef>
          <a:spcPts val="375"/>
        </a:spcBef>
        <a:buClr>
          <a:schemeClr val="accent2"/>
        </a:buClr>
        <a:buFont typeface="Wingdings 2" panose="05020102010507070707" pitchFamily="18" charset="2"/>
        <a:buChar char="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ts val="2100"/>
        </a:lnSpc>
        <a:spcBef>
          <a:spcPts val="375"/>
        </a:spcBef>
        <a:buClr>
          <a:schemeClr val="accent2"/>
        </a:buClr>
        <a:buFont typeface="Wingdings 2" panose="05020102010507070707" pitchFamily="18" charset="2"/>
        <a:buChar char=""/>
        <a:defRPr sz="1050" kern="1200">
          <a:solidFill>
            <a:schemeClr val="tx2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596FA5-8056-4731-BC9F-2BB0403A4F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/>
          </a:p>
        </p:txBody>
      </p:sp>
      <p:graphicFrame>
        <p:nvGraphicFramePr>
          <p:cNvPr id="11" name="Marcador de contenido 10">
            <a:extLst>
              <a:ext uri="{FF2B5EF4-FFF2-40B4-BE49-F238E27FC236}">
                <a16:creationId xmlns:a16="http://schemas.microsoft.com/office/drawing/2014/main" id="{E9A90D06-5B9D-4E6D-BC9D-0048111CBC1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7172516"/>
              </p:ext>
            </p:extLst>
          </p:nvPr>
        </p:nvGraphicFramePr>
        <p:xfrm>
          <a:off x="3207226" y="3045142"/>
          <a:ext cx="2124710" cy="17678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42110">
                  <a:extLst>
                    <a:ext uri="{9D8B030D-6E8A-4147-A177-3AD203B41FA5}">
                      <a16:colId xmlns:a16="http://schemas.microsoft.com/office/drawing/2014/main" val="768158058"/>
                    </a:ext>
                  </a:extLst>
                </a:gridCol>
                <a:gridCol w="482600">
                  <a:extLst>
                    <a:ext uri="{9D8B030D-6E8A-4147-A177-3AD203B41FA5}">
                      <a16:colId xmlns:a16="http://schemas.microsoft.com/office/drawing/2014/main" val="30184262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s-ES" sz="800">
                          <a:effectLst/>
                        </a:rPr>
                        <a:t>Indicador</a:t>
                      </a:r>
                      <a:endParaRPr lang="es-MX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sz="800">
                          <a:effectLst/>
                        </a:rPr>
                        <a:t>Puntos</a:t>
                      </a:r>
                      <a:endParaRPr lang="es-MX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679669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1200">
                          <a:effectLst/>
                        </a:rPr>
                        <a:t>Hay limpieza en su trabajo</a:t>
                      </a:r>
                      <a:endParaRPr lang="es-MX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sz="1200">
                          <a:effectLst/>
                        </a:rPr>
                        <a:t>2</a:t>
                      </a:r>
                      <a:endParaRPr lang="es-MX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122342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1200">
                          <a:effectLst/>
                        </a:rPr>
                        <a:t>Colocó correctamente el punto decimal</a:t>
                      </a:r>
                      <a:endParaRPr lang="es-MX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sz="800">
                          <a:effectLst/>
                        </a:rPr>
                        <a:t>2</a:t>
                      </a:r>
                      <a:endParaRPr lang="es-MX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80078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1200">
                          <a:effectLst/>
                        </a:rPr>
                        <a:t>Hizo el procedimiento correcto.</a:t>
                      </a:r>
                      <a:endParaRPr lang="es-MX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sz="1200">
                          <a:effectLst/>
                        </a:rPr>
                        <a:t>2</a:t>
                      </a:r>
                      <a:endParaRPr lang="es-MX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055065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1200">
                          <a:effectLst/>
                        </a:rPr>
                        <a:t>La mayoría o todas sus respuestas son correctas</a:t>
                      </a:r>
                      <a:endParaRPr lang="es-MX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sz="1200">
                          <a:effectLst/>
                        </a:rPr>
                        <a:t>4</a:t>
                      </a:r>
                      <a:endParaRPr lang="es-MX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592314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1200">
                          <a:effectLst/>
                        </a:rPr>
                        <a:t>TOTAL</a:t>
                      </a:r>
                      <a:endParaRPr lang="es-MX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dirty="0">
                          <a:effectLst/>
                        </a:rPr>
                        <a:t>10</a:t>
                      </a:r>
                      <a:endParaRPr lang="es-MX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9308128"/>
                  </a:ext>
                </a:extLst>
              </a:tr>
            </a:tbl>
          </a:graphicData>
        </a:graphic>
      </p:graphicFrame>
      <p:pic>
        <p:nvPicPr>
          <p:cNvPr id="5" name="Picture 3">
            <a:extLst>
              <a:ext uri="{FF2B5EF4-FFF2-40B4-BE49-F238E27FC236}">
                <a16:creationId xmlns:a16="http://schemas.microsoft.com/office/drawing/2014/main" id="{C34CFA3D-4429-43E8-A7E2-3ED36144B7F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921" t="2600" b="7400"/>
          <a:stretch/>
        </p:blipFill>
        <p:spPr>
          <a:xfrm>
            <a:off x="0" y="0"/>
            <a:ext cx="9144000" cy="6927574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9" name="Título 1">
            <a:extLst>
              <a:ext uri="{FF2B5EF4-FFF2-40B4-BE49-F238E27FC236}">
                <a16:creationId xmlns:a16="http://schemas.microsoft.com/office/drawing/2014/main" id="{B0E0A52D-62DD-4541-BE6D-C8CDD40727F4}"/>
              </a:ext>
            </a:extLst>
          </p:cNvPr>
          <p:cNvSpPr txBox="1">
            <a:spLocks/>
          </p:cNvSpPr>
          <p:nvPr/>
        </p:nvSpPr>
        <p:spPr>
          <a:xfrm>
            <a:off x="432839" y="365128"/>
            <a:ext cx="8283778" cy="6055550"/>
          </a:xfrm>
          <a:prstGeom prst="rect">
            <a:avLst/>
          </a:prstGeom>
          <a:solidFill>
            <a:srgbClr val="FFFFFF">
              <a:alpha val="74118"/>
            </a:srgbClr>
          </a:solidFill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9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s-MX" sz="3600" dirty="0">
              <a:solidFill>
                <a:srgbClr val="FFFFFF"/>
              </a:solidFill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A19BE7E1-63B6-4B0B-BA61-73496205BBFF}"/>
              </a:ext>
            </a:extLst>
          </p:cNvPr>
          <p:cNvSpPr txBox="1"/>
          <p:nvPr/>
        </p:nvSpPr>
        <p:spPr>
          <a:xfrm>
            <a:off x="1082515" y="576470"/>
            <a:ext cx="6966611" cy="830997"/>
          </a:xfrm>
          <a:prstGeom prst="rect">
            <a:avLst/>
          </a:prstGeom>
          <a:noFill/>
          <a:ln w="76200">
            <a:solidFill>
              <a:srgbClr val="009999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MATEMÁTICAS </a:t>
            </a:r>
          </a:p>
          <a:p>
            <a:pPr algn="ctr"/>
            <a:r>
              <a:rPr lang="es-MX" sz="24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TEMA: ¿Dónde quedó el punto?</a:t>
            </a:r>
          </a:p>
        </p:txBody>
      </p:sp>
      <p:graphicFrame>
        <p:nvGraphicFramePr>
          <p:cNvPr id="12" name="Tabla 11">
            <a:extLst>
              <a:ext uri="{FF2B5EF4-FFF2-40B4-BE49-F238E27FC236}">
                <a16:creationId xmlns:a16="http://schemas.microsoft.com/office/drawing/2014/main" id="{ED8D5547-5DDF-4C2B-A752-EFBE649CAD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1466680"/>
              </p:ext>
            </p:extLst>
          </p:nvPr>
        </p:nvGraphicFramePr>
        <p:xfrm>
          <a:off x="1082515" y="1581910"/>
          <a:ext cx="6966611" cy="4128277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859706">
                  <a:extLst>
                    <a:ext uri="{9D8B030D-6E8A-4147-A177-3AD203B41FA5}">
                      <a16:colId xmlns:a16="http://schemas.microsoft.com/office/drawing/2014/main" val="383850174"/>
                    </a:ext>
                  </a:extLst>
                </a:gridCol>
                <a:gridCol w="1106905">
                  <a:extLst>
                    <a:ext uri="{9D8B030D-6E8A-4147-A177-3AD203B41FA5}">
                      <a16:colId xmlns:a16="http://schemas.microsoft.com/office/drawing/2014/main" val="2161960739"/>
                    </a:ext>
                  </a:extLst>
                </a:gridCol>
              </a:tblGrid>
              <a:tr h="424187">
                <a:tc>
                  <a:txBody>
                    <a:bodyPr/>
                    <a:lstStyle/>
                    <a:p>
                      <a:pPr algn="ctr"/>
                      <a:r>
                        <a:rPr lang="es-ES" sz="3200" b="0" dirty="0">
                          <a:effectLst/>
                          <a:latin typeface="Berlin Sans FB" panose="020E0602020502020306" pitchFamily="34" charset="0"/>
                          <a:cs typeface="Calibri Light" panose="020F0302020204030204" pitchFamily="34" charset="0"/>
                        </a:rPr>
                        <a:t>Indicador</a:t>
                      </a:r>
                      <a:endParaRPr lang="es-MX" sz="3200" b="0" dirty="0">
                        <a:effectLst/>
                        <a:latin typeface="Berlin Sans FB" panose="020E0602020502020306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>
                          <a:effectLst/>
                          <a:latin typeface="Berlin Sans FB" panose="020E0602020502020306" pitchFamily="34" charset="0"/>
                          <a:cs typeface="Calibri Light" panose="020F0302020204030204" pitchFamily="34" charset="0"/>
                        </a:rPr>
                        <a:t>Puntos</a:t>
                      </a:r>
                      <a:endParaRPr lang="es-MX" sz="2400" dirty="0">
                        <a:effectLst/>
                        <a:latin typeface="Berlin Sans FB" panose="020E0602020502020306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9727959"/>
                  </a:ext>
                </a:extLst>
              </a:tr>
              <a:tr h="619282">
                <a:tc>
                  <a:txBody>
                    <a:bodyPr/>
                    <a:lstStyle/>
                    <a:p>
                      <a:pPr algn="ctr"/>
                      <a:r>
                        <a:rPr lang="es-ES" sz="3200" dirty="0">
                          <a:effectLst/>
                          <a:latin typeface="Candara Light" panose="020E0502030303020204" pitchFamily="34" charset="0"/>
                          <a:cs typeface="Calibri Light" panose="020F0302020204030204" pitchFamily="34" charset="0"/>
                        </a:rPr>
                        <a:t>Hay limpieza en su trabajo</a:t>
                      </a:r>
                      <a:endParaRPr lang="es-MX" sz="3200" dirty="0">
                        <a:effectLst/>
                        <a:latin typeface="Candara Light" panose="020E050203030302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200" dirty="0">
                          <a:effectLst/>
                          <a:latin typeface="Berlin Sans FB" panose="020E0602020502020306" pitchFamily="34" charset="0"/>
                          <a:cs typeface="Calibri Light" panose="020F0302020204030204" pitchFamily="34" charset="0"/>
                        </a:rPr>
                        <a:t>2</a:t>
                      </a:r>
                      <a:endParaRPr lang="es-MX" sz="3200" dirty="0">
                        <a:effectLst/>
                        <a:latin typeface="Berlin Sans FB" panose="020E0602020502020306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0955319"/>
                  </a:ext>
                </a:extLst>
              </a:tr>
              <a:tr h="848373">
                <a:tc>
                  <a:txBody>
                    <a:bodyPr/>
                    <a:lstStyle/>
                    <a:p>
                      <a:pPr algn="ctr"/>
                      <a:r>
                        <a:rPr lang="es-ES" sz="3200" dirty="0">
                          <a:effectLst/>
                          <a:latin typeface="Candara Light" panose="020E0502030303020204" pitchFamily="34" charset="0"/>
                          <a:cs typeface="Calibri Light" panose="020F0302020204030204" pitchFamily="34" charset="0"/>
                        </a:rPr>
                        <a:t>Colocó correctamente el punto decimal</a:t>
                      </a:r>
                      <a:endParaRPr lang="es-MX" sz="3200" dirty="0">
                        <a:effectLst/>
                        <a:latin typeface="Candara Light" panose="020E050203030302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200" dirty="0">
                          <a:effectLst/>
                          <a:latin typeface="Berlin Sans FB" panose="020E0602020502020306" pitchFamily="34" charset="0"/>
                          <a:cs typeface="Calibri Light" panose="020F0302020204030204" pitchFamily="34" charset="0"/>
                        </a:rPr>
                        <a:t>2</a:t>
                      </a:r>
                      <a:endParaRPr lang="es-MX" sz="3200" dirty="0">
                        <a:effectLst/>
                        <a:latin typeface="Berlin Sans FB" panose="020E0602020502020306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5384386"/>
                  </a:ext>
                </a:extLst>
              </a:tr>
              <a:tr h="582915">
                <a:tc>
                  <a:txBody>
                    <a:bodyPr/>
                    <a:lstStyle/>
                    <a:p>
                      <a:pPr algn="ctr"/>
                      <a:r>
                        <a:rPr lang="es-ES" sz="3200" dirty="0">
                          <a:effectLst/>
                          <a:latin typeface="Candara Light" panose="020E0502030303020204" pitchFamily="34" charset="0"/>
                          <a:cs typeface="Calibri Light" panose="020F0302020204030204" pitchFamily="34" charset="0"/>
                        </a:rPr>
                        <a:t>Hizo el procedimiento correcto.</a:t>
                      </a:r>
                      <a:endParaRPr lang="es-MX" sz="3200" dirty="0">
                        <a:effectLst/>
                        <a:latin typeface="Candara Light" panose="020E050203030302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200" dirty="0">
                          <a:effectLst/>
                          <a:latin typeface="Berlin Sans FB" panose="020E0602020502020306" pitchFamily="34" charset="0"/>
                          <a:cs typeface="Calibri Light" panose="020F0302020204030204" pitchFamily="34" charset="0"/>
                        </a:rPr>
                        <a:t>2</a:t>
                      </a:r>
                      <a:endParaRPr lang="es-MX" sz="3200" dirty="0">
                        <a:effectLst/>
                        <a:latin typeface="Berlin Sans FB" panose="020E0602020502020306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9965523"/>
                  </a:ext>
                </a:extLst>
              </a:tr>
              <a:tr h="848373">
                <a:tc>
                  <a:txBody>
                    <a:bodyPr/>
                    <a:lstStyle/>
                    <a:p>
                      <a:pPr algn="ctr"/>
                      <a:r>
                        <a:rPr lang="es-ES" sz="3200" dirty="0">
                          <a:effectLst/>
                          <a:latin typeface="Candara Light" panose="020E0502030303020204" pitchFamily="34" charset="0"/>
                          <a:cs typeface="Calibri Light" panose="020F0302020204030204" pitchFamily="34" charset="0"/>
                        </a:rPr>
                        <a:t>La mayoría o todas sus respuestas son correctas</a:t>
                      </a:r>
                      <a:endParaRPr lang="es-MX" sz="3200" dirty="0">
                        <a:effectLst/>
                        <a:latin typeface="Candara Light" panose="020E050203030302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200" dirty="0">
                          <a:effectLst/>
                          <a:latin typeface="Berlin Sans FB" panose="020E0602020502020306" pitchFamily="34" charset="0"/>
                          <a:cs typeface="Calibri Light" panose="020F0302020204030204" pitchFamily="34" charset="0"/>
                        </a:rPr>
                        <a:t>4</a:t>
                      </a:r>
                      <a:endParaRPr lang="es-MX" sz="3200" dirty="0">
                        <a:effectLst/>
                        <a:latin typeface="Berlin Sans FB" panose="020E0602020502020306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7979590"/>
                  </a:ext>
                </a:extLst>
              </a:tr>
              <a:tr h="424187">
                <a:tc>
                  <a:txBody>
                    <a:bodyPr/>
                    <a:lstStyle/>
                    <a:p>
                      <a:pPr algn="ctr"/>
                      <a:r>
                        <a:rPr lang="es-ES" sz="3200" dirty="0">
                          <a:effectLst/>
                          <a:latin typeface="Candara Light" panose="020E0502030303020204" pitchFamily="34" charset="0"/>
                          <a:cs typeface="Calibri Light" panose="020F0302020204030204" pitchFamily="34" charset="0"/>
                        </a:rPr>
                        <a:t>TOTAL</a:t>
                      </a:r>
                      <a:endParaRPr lang="es-MX" sz="3200" dirty="0">
                        <a:effectLst/>
                        <a:latin typeface="Candara Light" panose="020E050203030302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200" dirty="0">
                          <a:effectLst/>
                          <a:latin typeface="Berlin Sans FB" panose="020E0602020502020306" pitchFamily="34" charset="0"/>
                          <a:cs typeface="Calibri Light" panose="020F0302020204030204" pitchFamily="34" charset="0"/>
                        </a:rPr>
                        <a:t>10</a:t>
                      </a:r>
                      <a:endParaRPr lang="es-MX" sz="3200" dirty="0">
                        <a:effectLst/>
                        <a:latin typeface="Berlin Sans FB" panose="020E0602020502020306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65464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6330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596FA5-8056-4731-BC9F-2BB0403A4F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/>
          </a:p>
        </p:txBody>
      </p:sp>
      <p:graphicFrame>
        <p:nvGraphicFramePr>
          <p:cNvPr id="11" name="Marcador de contenido 10">
            <a:extLst>
              <a:ext uri="{FF2B5EF4-FFF2-40B4-BE49-F238E27FC236}">
                <a16:creationId xmlns:a16="http://schemas.microsoft.com/office/drawing/2014/main" id="{E9A90D06-5B9D-4E6D-BC9D-0048111CBC1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207226" y="3045142"/>
          <a:ext cx="2124710" cy="17678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42110">
                  <a:extLst>
                    <a:ext uri="{9D8B030D-6E8A-4147-A177-3AD203B41FA5}">
                      <a16:colId xmlns:a16="http://schemas.microsoft.com/office/drawing/2014/main" val="768158058"/>
                    </a:ext>
                  </a:extLst>
                </a:gridCol>
                <a:gridCol w="482600">
                  <a:extLst>
                    <a:ext uri="{9D8B030D-6E8A-4147-A177-3AD203B41FA5}">
                      <a16:colId xmlns:a16="http://schemas.microsoft.com/office/drawing/2014/main" val="30184262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s-ES" sz="800">
                          <a:effectLst/>
                        </a:rPr>
                        <a:t>Indicador</a:t>
                      </a:r>
                      <a:endParaRPr lang="es-MX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sz="800">
                          <a:effectLst/>
                        </a:rPr>
                        <a:t>Puntos</a:t>
                      </a:r>
                      <a:endParaRPr lang="es-MX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679669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1200">
                          <a:effectLst/>
                        </a:rPr>
                        <a:t>Hay limpieza en su trabajo</a:t>
                      </a:r>
                      <a:endParaRPr lang="es-MX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sz="1200">
                          <a:effectLst/>
                        </a:rPr>
                        <a:t>2</a:t>
                      </a:r>
                      <a:endParaRPr lang="es-MX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122342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1200">
                          <a:effectLst/>
                        </a:rPr>
                        <a:t>Colocó correctamente el punto decimal</a:t>
                      </a:r>
                      <a:endParaRPr lang="es-MX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sz="800">
                          <a:effectLst/>
                        </a:rPr>
                        <a:t>2</a:t>
                      </a:r>
                      <a:endParaRPr lang="es-MX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80078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1200">
                          <a:effectLst/>
                        </a:rPr>
                        <a:t>Hizo el procedimiento correcto.</a:t>
                      </a:r>
                      <a:endParaRPr lang="es-MX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sz="1200">
                          <a:effectLst/>
                        </a:rPr>
                        <a:t>2</a:t>
                      </a:r>
                      <a:endParaRPr lang="es-MX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055065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1200">
                          <a:effectLst/>
                        </a:rPr>
                        <a:t>La mayoría o todas sus respuestas son correctas</a:t>
                      </a:r>
                      <a:endParaRPr lang="es-MX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sz="1200">
                          <a:effectLst/>
                        </a:rPr>
                        <a:t>4</a:t>
                      </a:r>
                      <a:endParaRPr lang="es-MX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592314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1200">
                          <a:effectLst/>
                        </a:rPr>
                        <a:t>TOTAL</a:t>
                      </a:r>
                      <a:endParaRPr lang="es-MX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dirty="0">
                          <a:effectLst/>
                        </a:rPr>
                        <a:t>10</a:t>
                      </a:r>
                      <a:endParaRPr lang="es-MX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9308128"/>
                  </a:ext>
                </a:extLst>
              </a:tr>
            </a:tbl>
          </a:graphicData>
        </a:graphic>
      </p:graphicFrame>
      <p:pic>
        <p:nvPicPr>
          <p:cNvPr id="5" name="Picture 3">
            <a:extLst>
              <a:ext uri="{FF2B5EF4-FFF2-40B4-BE49-F238E27FC236}">
                <a16:creationId xmlns:a16="http://schemas.microsoft.com/office/drawing/2014/main" id="{C34CFA3D-4429-43E8-A7E2-3ED36144B7F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921" t="2600" b="7400"/>
          <a:stretch/>
        </p:blipFill>
        <p:spPr>
          <a:xfrm>
            <a:off x="0" y="0"/>
            <a:ext cx="9144000" cy="6927574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9" name="Título 1">
            <a:extLst>
              <a:ext uri="{FF2B5EF4-FFF2-40B4-BE49-F238E27FC236}">
                <a16:creationId xmlns:a16="http://schemas.microsoft.com/office/drawing/2014/main" id="{B0E0A52D-62DD-4541-BE6D-C8CDD40727F4}"/>
              </a:ext>
            </a:extLst>
          </p:cNvPr>
          <p:cNvSpPr txBox="1">
            <a:spLocks/>
          </p:cNvSpPr>
          <p:nvPr/>
        </p:nvSpPr>
        <p:spPr>
          <a:xfrm>
            <a:off x="432839" y="365128"/>
            <a:ext cx="8283778" cy="6055550"/>
          </a:xfrm>
          <a:prstGeom prst="rect">
            <a:avLst/>
          </a:prstGeom>
          <a:solidFill>
            <a:srgbClr val="FFFFFF">
              <a:alpha val="74118"/>
            </a:srgbClr>
          </a:solidFill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9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s-MX" sz="3600" dirty="0">
              <a:solidFill>
                <a:srgbClr val="FFFFFF"/>
              </a:solidFill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A19BE7E1-63B6-4B0B-BA61-73496205BBFF}"/>
              </a:ext>
            </a:extLst>
          </p:cNvPr>
          <p:cNvSpPr txBox="1"/>
          <p:nvPr/>
        </p:nvSpPr>
        <p:spPr>
          <a:xfrm>
            <a:off x="1082515" y="576470"/>
            <a:ext cx="6966611" cy="830997"/>
          </a:xfrm>
          <a:prstGeom prst="rect">
            <a:avLst/>
          </a:prstGeom>
          <a:noFill/>
          <a:ln w="76200">
            <a:solidFill>
              <a:srgbClr val="009999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MATEMÁTICAS </a:t>
            </a:r>
          </a:p>
          <a:p>
            <a:pPr algn="ctr"/>
            <a:r>
              <a:rPr lang="es-MX" sz="24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TEMA: ¿Dónde quedó el punto?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B78509E5-9AFA-49AD-9B42-AA0415DB3C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4804489"/>
              </p:ext>
            </p:extLst>
          </p:nvPr>
        </p:nvGraphicFramePr>
        <p:xfrm>
          <a:off x="1023831" y="1618809"/>
          <a:ext cx="7116317" cy="40870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99939">
                  <a:extLst>
                    <a:ext uri="{9D8B030D-6E8A-4147-A177-3AD203B41FA5}">
                      <a16:colId xmlns:a16="http://schemas.microsoft.com/office/drawing/2014/main" val="698162835"/>
                    </a:ext>
                  </a:extLst>
                </a:gridCol>
                <a:gridCol w="1616378">
                  <a:extLst>
                    <a:ext uri="{9D8B030D-6E8A-4147-A177-3AD203B41FA5}">
                      <a16:colId xmlns:a16="http://schemas.microsoft.com/office/drawing/2014/main" val="3799735575"/>
                    </a:ext>
                  </a:extLst>
                </a:gridCol>
              </a:tblGrid>
              <a:tr h="418713">
                <a:tc>
                  <a:txBody>
                    <a:bodyPr/>
                    <a:lstStyle/>
                    <a:p>
                      <a:pPr algn="ctr"/>
                      <a:r>
                        <a:rPr lang="es-ES" sz="3200" b="0" dirty="0">
                          <a:solidFill>
                            <a:schemeClr val="tx1"/>
                          </a:solidFill>
                          <a:effectLst/>
                          <a:latin typeface="Berlin Sans FB" panose="020E0602020502020306" pitchFamily="34" charset="0"/>
                        </a:rPr>
                        <a:t>Indicador</a:t>
                      </a:r>
                      <a:endParaRPr lang="es-MX" sz="3200" b="0" dirty="0">
                        <a:solidFill>
                          <a:schemeClr val="tx1"/>
                        </a:solidFill>
                        <a:effectLst/>
                        <a:latin typeface="Berlin Sans FB" panose="020E0602020502020306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200" b="0" dirty="0">
                          <a:solidFill>
                            <a:schemeClr val="tx1"/>
                          </a:solidFill>
                          <a:effectLst/>
                          <a:latin typeface="Berlin Sans FB" panose="020E0602020502020306" pitchFamily="34" charset="0"/>
                        </a:rPr>
                        <a:t>Puntos</a:t>
                      </a:r>
                      <a:endParaRPr lang="es-MX" sz="3200" b="0" dirty="0">
                        <a:solidFill>
                          <a:schemeClr val="tx1"/>
                        </a:solidFill>
                        <a:effectLst/>
                        <a:latin typeface="Berlin Sans FB" panose="020E0602020502020306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3686934"/>
                  </a:ext>
                </a:extLst>
              </a:tr>
              <a:tr h="488233">
                <a:tc>
                  <a:txBody>
                    <a:bodyPr/>
                    <a:lstStyle/>
                    <a:p>
                      <a:r>
                        <a:rPr lang="es-ES" sz="2400" dirty="0">
                          <a:solidFill>
                            <a:schemeClr val="tx1"/>
                          </a:solidFill>
                          <a:effectLst/>
                          <a:latin typeface="Candara Light" panose="020E0502030303020204" pitchFamily="34" charset="0"/>
                        </a:rPr>
                        <a:t>Identifica la energía en su vida cotidiana</a:t>
                      </a:r>
                      <a:endParaRPr lang="es-MX" sz="2400" dirty="0">
                        <a:solidFill>
                          <a:schemeClr val="tx1"/>
                        </a:solidFill>
                        <a:effectLst/>
                        <a:latin typeface="Candara Light" panose="020E0502030303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200" b="1" dirty="0">
                          <a:solidFill>
                            <a:schemeClr val="tx1"/>
                          </a:solidFill>
                          <a:effectLst/>
                          <a:latin typeface="Candara Light" panose="020E0502030303020204" pitchFamily="34" charset="0"/>
                        </a:rPr>
                        <a:t>2</a:t>
                      </a:r>
                      <a:endParaRPr lang="es-MX" sz="3200" b="1" dirty="0">
                        <a:solidFill>
                          <a:schemeClr val="tx1"/>
                        </a:solidFill>
                        <a:effectLst/>
                        <a:latin typeface="Candara Light" panose="020E0502030303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05118462"/>
                  </a:ext>
                </a:extLst>
              </a:tr>
              <a:tr h="824051">
                <a:tc>
                  <a:txBody>
                    <a:bodyPr/>
                    <a:lstStyle/>
                    <a:p>
                      <a:r>
                        <a:rPr lang="es-ES" sz="2400" dirty="0">
                          <a:solidFill>
                            <a:schemeClr val="tx1"/>
                          </a:solidFill>
                          <a:effectLst/>
                          <a:latin typeface="Candara Light" panose="020E0502030303020204" pitchFamily="34" charset="0"/>
                        </a:rPr>
                        <a:t>Reflexionar sobre la importancia de la energía</a:t>
                      </a:r>
                      <a:endParaRPr lang="es-MX" sz="2400" dirty="0">
                        <a:solidFill>
                          <a:schemeClr val="tx1"/>
                        </a:solidFill>
                        <a:effectLst/>
                        <a:latin typeface="Candara Light" panose="020E0502030303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200" b="1" dirty="0">
                          <a:solidFill>
                            <a:schemeClr val="tx1"/>
                          </a:solidFill>
                          <a:effectLst/>
                          <a:latin typeface="Candara Light" panose="020E0502030303020204" pitchFamily="34" charset="0"/>
                        </a:rPr>
                        <a:t>2</a:t>
                      </a:r>
                      <a:endParaRPr lang="es-MX" sz="3200" b="1" dirty="0">
                        <a:solidFill>
                          <a:schemeClr val="tx1"/>
                        </a:solidFill>
                        <a:effectLst/>
                        <a:latin typeface="Candara Light" panose="020E0502030303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2676563"/>
                  </a:ext>
                </a:extLst>
              </a:tr>
              <a:tr h="412026">
                <a:tc>
                  <a:txBody>
                    <a:bodyPr/>
                    <a:lstStyle/>
                    <a:p>
                      <a:r>
                        <a:rPr lang="es-ES" sz="2400" dirty="0">
                          <a:solidFill>
                            <a:schemeClr val="tx1"/>
                          </a:solidFill>
                          <a:effectLst/>
                          <a:latin typeface="Candara Light" panose="020E0502030303020204" pitchFamily="34" charset="0"/>
                        </a:rPr>
                        <a:t>Identifica sus transformaciones</a:t>
                      </a:r>
                      <a:endParaRPr lang="es-MX" sz="2400" dirty="0">
                        <a:solidFill>
                          <a:schemeClr val="tx1"/>
                        </a:solidFill>
                        <a:effectLst/>
                        <a:latin typeface="Candara Light" panose="020E0502030303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200" b="1" dirty="0">
                          <a:solidFill>
                            <a:schemeClr val="tx1"/>
                          </a:solidFill>
                          <a:effectLst/>
                          <a:latin typeface="Candara Light" panose="020E0502030303020204" pitchFamily="34" charset="0"/>
                        </a:rPr>
                        <a:t>2</a:t>
                      </a:r>
                      <a:endParaRPr lang="es-MX" sz="3200" b="1" dirty="0">
                        <a:solidFill>
                          <a:schemeClr val="tx1"/>
                        </a:solidFill>
                        <a:effectLst/>
                        <a:latin typeface="Candara Light" panose="020E0502030303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92151666"/>
                  </a:ext>
                </a:extLst>
              </a:tr>
              <a:tr h="412026">
                <a:tc>
                  <a:txBody>
                    <a:bodyPr/>
                    <a:lstStyle/>
                    <a:p>
                      <a:r>
                        <a:rPr lang="es-ES" sz="2400">
                          <a:solidFill>
                            <a:schemeClr val="tx1"/>
                          </a:solidFill>
                          <a:effectLst/>
                          <a:latin typeface="Candara Light" panose="020E0502030303020204" pitchFamily="34" charset="0"/>
                        </a:rPr>
                        <a:t>Redacción</a:t>
                      </a:r>
                      <a:endParaRPr lang="es-MX" sz="2400">
                        <a:solidFill>
                          <a:schemeClr val="tx1"/>
                        </a:solidFill>
                        <a:effectLst/>
                        <a:latin typeface="Candara Light" panose="020E0502030303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200" b="1" dirty="0">
                          <a:solidFill>
                            <a:schemeClr val="tx1"/>
                          </a:solidFill>
                          <a:effectLst/>
                          <a:latin typeface="Candara Light" panose="020E0502030303020204" pitchFamily="34" charset="0"/>
                        </a:rPr>
                        <a:t> </a:t>
                      </a:r>
                      <a:endParaRPr lang="es-MX" sz="3200" b="1" dirty="0">
                        <a:solidFill>
                          <a:schemeClr val="tx1"/>
                        </a:solidFill>
                        <a:effectLst/>
                        <a:latin typeface="Candara Light" panose="020E0502030303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4239959"/>
                  </a:ext>
                </a:extLst>
              </a:tr>
              <a:tr h="824051">
                <a:tc>
                  <a:txBody>
                    <a:bodyPr/>
                    <a:lstStyle/>
                    <a:p>
                      <a:r>
                        <a:rPr lang="es-ES" sz="2400">
                          <a:solidFill>
                            <a:schemeClr val="tx1"/>
                          </a:solidFill>
                          <a:effectLst/>
                          <a:latin typeface="Candara Light" panose="020E0502030303020204" pitchFamily="34" charset="0"/>
                        </a:rPr>
                        <a:t>Escribe más de 5 renglones para su respuesta</a:t>
                      </a:r>
                      <a:endParaRPr lang="es-MX" sz="2400">
                        <a:solidFill>
                          <a:schemeClr val="tx1"/>
                        </a:solidFill>
                        <a:effectLst/>
                        <a:latin typeface="Candara Light" panose="020E0502030303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200" b="1" dirty="0">
                          <a:solidFill>
                            <a:schemeClr val="tx1"/>
                          </a:solidFill>
                          <a:effectLst/>
                          <a:latin typeface="Candara Light" panose="020E0502030303020204" pitchFamily="34" charset="0"/>
                        </a:rPr>
                        <a:t> </a:t>
                      </a:r>
                      <a:endParaRPr lang="es-MX" sz="3200" b="1" dirty="0">
                        <a:solidFill>
                          <a:schemeClr val="tx1"/>
                        </a:solidFill>
                        <a:effectLst/>
                        <a:latin typeface="Candara Light" panose="020E0502030303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129682"/>
                  </a:ext>
                </a:extLst>
              </a:tr>
              <a:tr h="412026">
                <a:tc>
                  <a:txBody>
                    <a:bodyPr/>
                    <a:lstStyle/>
                    <a:p>
                      <a:r>
                        <a:rPr lang="es-ES" sz="2400">
                          <a:solidFill>
                            <a:schemeClr val="tx1"/>
                          </a:solidFill>
                          <a:effectLst/>
                          <a:latin typeface="Candara Light" panose="020E0502030303020204" pitchFamily="34" charset="0"/>
                        </a:rPr>
                        <a:t>TOTAL</a:t>
                      </a:r>
                      <a:endParaRPr lang="es-MX" sz="2400">
                        <a:solidFill>
                          <a:schemeClr val="tx1"/>
                        </a:solidFill>
                        <a:effectLst/>
                        <a:latin typeface="Candara Light" panose="020E0502030303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200" b="1" dirty="0">
                          <a:solidFill>
                            <a:schemeClr val="tx1"/>
                          </a:solidFill>
                          <a:effectLst/>
                          <a:latin typeface="Candara Light" panose="020E0502030303020204" pitchFamily="34" charset="0"/>
                        </a:rPr>
                        <a:t>10</a:t>
                      </a:r>
                      <a:endParaRPr lang="es-MX" sz="3200" b="1" dirty="0">
                        <a:solidFill>
                          <a:schemeClr val="tx1"/>
                        </a:solidFill>
                        <a:effectLst/>
                        <a:latin typeface="Candara Light" panose="020E0502030303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79068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5047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596FA5-8056-4731-BC9F-2BB0403A4F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/>
          </a:p>
        </p:txBody>
      </p:sp>
      <p:graphicFrame>
        <p:nvGraphicFramePr>
          <p:cNvPr id="11" name="Marcador de contenido 10">
            <a:extLst>
              <a:ext uri="{FF2B5EF4-FFF2-40B4-BE49-F238E27FC236}">
                <a16:creationId xmlns:a16="http://schemas.microsoft.com/office/drawing/2014/main" id="{E9A90D06-5B9D-4E6D-BC9D-0048111CBC1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207226" y="3045142"/>
          <a:ext cx="2124710" cy="17678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42110">
                  <a:extLst>
                    <a:ext uri="{9D8B030D-6E8A-4147-A177-3AD203B41FA5}">
                      <a16:colId xmlns:a16="http://schemas.microsoft.com/office/drawing/2014/main" val="768158058"/>
                    </a:ext>
                  </a:extLst>
                </a:gridCol>
                <a:gridCol w="482600">
                  <a:extLst>
                    <a:ext uri="{9D8B030D-6E8A-4147-A177-3AD203B41FA5}">
                      <a16:colId xmlns:a16="http://schemas.microsoft.com/office/drawing/2014/main" val="30184262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s-ES" sz="800">
                          <a:effectLst/>
                        </a:rPr>
                        <a:t>Indicador</a:t>
                      </a:r>
                      <a:endParaRPr lang="es-MX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sz="800">
                          <a:effectLst/>
                        </a:rPr>
                        <a:t>Puntos</a:t>
                      </a:r>
                      <a:endParaRPr lang="es-MX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679669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1200">
                          <a:effectLst/>
                        </a:rPr>
                        <a:t>Hay limpieza en su trabajo</a:t>
                      </a:r>
                      <a:endParaRPr lang="es-MX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sz="1200">
                          <a:effectLst/>
                        </a:rPr>
                        <a:t>2</a:t>
                      </a:r>
                      <a:endParaRPr lang="es-MX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122342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1200">
                          <a:effectLst/>
                        </a:rPr>
                        <a:t>Colocó correctamente el punto decimal</a:t>
                      </a:r>
                      <a:endParaRPr lang="es-MX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sz="800">
                          <a:effectLst/>
                        </a:rPr>
                        <a:t>2</a:t>
                      </a:r>
                      <a:endParaRPr lang="es-MX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80078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1200">
                          <a:effectLst/>
                        </a:rPr>
                        <a:t>Hizo el procedimiento correcto.</a:t>
                      </a:r>
                      <a:endParaRPr lang="es-MX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sz="1200">
                          <a:effectLst/>
                        </a:rPr>
                        <a:t>2</a:t>
                      </a:r>
                      <a:endParaRPr lang="es-MX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055065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1200">
                          <a:effectLst/>
                        </a:rPr>
                        <a:t>La mayoría o todas sus respuestas son correctas</a:t>
                      </a:r>
                      <a:endParaRPr lang="es-MX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sz="1200">
                          <a:effectLst/>
                        </a:rPr>
                        <a:t>4</a:t>
                      </a:r>
                      <a:endParaRPr lang="es-MX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592314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1200">
                          <a:effectLst/>
                        </a:rPr>
                        <a:t>TOTAL</a:t>
                      </a:r>
                      <a:endParaRPr lang="es-MX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dirty="0">
                          <a:effectLst/>
                        </a:rPr>
                        <a:t>10</a:t>
                      </a:r>
                      <a:endParaRPr lang="es-MX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9308128"/>
                  </a:ext>
                </a:extLst>
              </a:tr>
            </a:tbl>
          </a:graphicData>
        </a:graphic>
      </p:graphicFrame>
      <p:pic>
        <p:nvPicPr>
          <p:cNvPr id="5" name="Picture 3">
            <a:extLst>
              <a:ext uri="{FF2B5EF4-FFF2-40B4-BE49-F238E27FC236}">
                <a16:creationId xmlns:a16="http://schemas.microsoft.com/office/drawing/2014/main" id="{C34CFA3D-4429-43E8-A7E2-3ED36144B7F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921" t="2600" b="7400"/>
          <a:stretch/>
        </p:blipFill>
        <p:spPr>
          <a:xfrm>
            <a:off x="0" y="0"/>
            <a:ext cx="9144000" cy="6927574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9" name="Título 1">
            <a:extLst>
              <a:ext uri="{FF2B5EF4-FFF2-40B4-BE49-F238E27FC236}">
                <a16:creationId xmlns:a16="http://schemas.microsoft.com/office/drawing/2014/main" id="{B0E0A52D-62DD-4541-BE6D-C8CDD40727F4}"/>
              </a:ext>
            </a:extLst>
          </p:cNvPr>
          <p:cNvSpPr txBox="1">
            <a:spLocks/>
          </p:cNvSpPr>
          <p:nvPr/>
        </p:nvSpPr>
        <p:spPr>
          <a:xfrm>
            <a:off x="432839" y="365128"/>
            <a:ext cx="8283778" cy="6055550"/>
          </a:xfrm>
          <a:prstGeom prst="rect">
            <a:avLst/>
          </a:prstGeom>
          <a:solidFill>
            <a:srgbClr val="FFFFFF">
              <a:alpha val="74118"/>
            </a:srgbClr>
          </a:solidFill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9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s-MX" sz="3600" dirty="0">
              <a:solidFill>
                <a:srgbClr val="FFFFFF"/>
              </a:solidFill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A19BE7E1-63B6-4B0B-BA61-73496205BBFF}"/>
              </a:ext>
            </a:extLst>
          </p:cNvPr>
          <p:cNvSpPr txBox="1"/>
          <p:nvPr/>
        </p:nvSpPr>
        <p:spPr>
          <a:xfrm>
            <a:off x="1082515" y="576470"/>
            <a:ext cx="6966611" cy="646331"/>
          </a:xfrm>
          <a:prstGeom prst="rect">
            <a:avLst/>
          </a:prstGeom>
          <a:noFill/>
          <a:ln w="76200">
            <a:solidFill>
              <a:srgbClr val="009999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800" b="1" dirty="0">
                <a:effectLst/>
                <a:latin typeface="Calibri Light" panose="020F0302020204030204" pitchFamily="34" charset="0"/>
                <a:ea typeface="Times New Roman" panose="02020603050405020304" pitchFamily="18" charset="0"/>
              </a:rPr>
              <a:t>HISTORIA</a:t>
            </a:r>
            <a:endParaRPr lang="es-MX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s-ES" sz="180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</a:rPr>
              <a:t>Tema: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Situación económica y social</a:t>
            </a:r>
            <a:endParaRPr lang="es-MX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B78509E5-9AFA-49AD-9B42-AA0415DB3C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9852153"/>
              </p:ext>
            </p:extLst>
          </p:nvPr>
        </p:nvGraphicFramePr>
        <p:xfrm>
          <a:off x="1023831" y="1618809"/>
          <a:ext cx="7116317" cy="40424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99939">
                  <a:extLst>
                    <a:ext uri="{9D8B030D-6E8A-4147-A177-3AD203B41FA5}">
                      <a16:colId xmlns:a16="http://schemas.microsoft.com/office/drawing/2014/main" val="698162835"/>
                    </a:ext>
                  </a:extLst>
                </a:gridCol>
                <a:gridCol w="1616378">
                  <a:extLst>
                    <a:ext uri="{9D8B030D-6E8A-4147-A177-3AD203B41FA5}">
                      <a16:colId xmlns:a16="http://schemas.microsoft.com/office/drawing/2014/main" val="3799735575"/>
                    </a:ext>
                  </a:extLst>
                </a:gridCol>
              </a:tblGrid>
              <a:tr h="418713">
                <a:tc>
                  <a:txBody>
                    <a:bodyPr/>
                    <a:lstStyle/>
                    <a:p>
                      <a:pPr algn="ctr"/>
                      <a:r>
                        <a:rPr lang="es-ES" sz="3200" b="0" dirty="0">
                          <a:solidFill>
                            <a:schemeClr val="tx1"/>
                          </a:solidFill>
                          <a:effectLst/>
                          <a:latin typeface="Berlin Sans FB" panose="020E0602020502020306" pitchFamily="34" charset="0"/>
                        </a:rPr>
                        <a:t>Indicador</a:t>
                      </a:r>
                      <a:endParaRPr lang="es-MX" sz="3200" b="0" dirty="0">
                        <a:solidFill>
                          <a:schemeClr val="tx1"/>
                        </a:solidFill>
                        <a:effectLst/>
                        <a:latin typeface="Berlin Sans FB" panose="020E0602020502020306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200" b="0" dirty="0">
                          <a:solidFill>
                            <a:schemeClr val="tx1"/>
                          </a:solidFill>
                          <a:effectLst/>
                          <a:latin typeface="Berlin Sans FB" panose="020E0602020502020306" pitchFamily="34" charset="0"/>
                        </a:rPr>
                        <a:t>Puntos</a:t>
                      </a:r>
                      <a:endParaRPr lang="es-MX" sz="3200" b="0" dirty="0">
                        <a:solidFill>
                          <a:schemeClr val="tx1"/>
                        </a:solidFill>
                        <a:effectLst/>
                        <a:latin typeface="Berlin Sans FB" panose="020E0602020502020306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3686934"/>
                  </a:ext>
                </a:extLst>
              </a:tr>
              <a:tr h="488233">
                <a:tc>
                  <a:txBody>
                    <a:bodyPr/>
                    <a:lstStyle/>
                    <a:p>
                      <a:r>
                        <a:rPr lang="es-ES" sz="2400" dirty="0">
                          <a:solidFill>
                            <a:schemeClr val="tx1"/>
                          </a:solidFill>
                          <a:effectLst/>
                          <a:latin typeface="Candara Light" panose="020E0502030303020204" pitchFamily="34" charset="0"/>
                        </a:rPr>
                        <a:t>Logra explicar las causas de la situación económica</a:t>
                      </a:r>
                      <a:endParaRPr lang="es-MX" sz="2400" dirty="0">
                        <a:solidFill>
                          <a:schemeClr val="tx1"/>
                        </a:solidFill>
                        <a:effectLst/>
                        <a:latin typeface="Candara Light" panose="020E0502030303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200" b="1" dirty="0">
                          <a:solidFill>
                            <a:schemeClr val="tx1"/>
                          </a:solidFill>
                          <a:effectLst/>
                          <a:latin typeface="Candara Light" panose="020E0502030303020204" pitchFamily="34" charset="0"/>
                        </a:rPr>
                        <a:t>2</a:t>
                      </a:r>
                      <a:endParaRPr lang="es-MX" sz="3200" b="1" dirty="0">
                        <a:solidFill>
                          <a:schemeClr val="tx1"/>
                        </a:solidFill>
                        <a:effectLst/>
                        <a:latin typeface="Candara Light" panose="020E0502030303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05118462"/>
                  </a:ext>
                </a:extLst>
              </a:tr>
              <a:tr h="824051">
                <a:tc>
                  <a:txBody>
                    <a:bodyPr/>
                    <a:lstStyle/>
                    <a:p>
                      <a:r>
                        <a:rPr lang="es-MX" sz="2400" dirty="0">
                          <a:solidFill>
                            <a:schemeClr val="tx1"/>
                          </a:solidFill>
                          <a:effectLst/>
                          <a:latin typeface="Candara Light" panose="020E0502030303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Usa las palabras correctamente para completar sus ideas</a:t>
                      </a: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200" b="1" dirty="0">
                          <a:solidFill>
                            <a:schemeClr val="tx1"/>
                          </a:solidFill>
                          <a:effectLst/>
                          <a:latin typeface="Candara Light" panose="020E0502030303020204" pitchFamily="34" charset="0"/>
                        </a:rPr>
                        <a:t>2</a:t>
                      </a:r>
                      <a:endParaRPr lang="es-MX" sz="3200" b="1" dirty="0">
                        <a:solidFill>
                          <a:schemeClr val="tx1"/>
                        </a:solidFill>
                        <a:effectLst/>
                        <a:latin typeface="Candara Light" panose="020E0502030303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2676563"/>
                  </a:ext>
                </a:extLst>
              </a:tr>
              <a:tr h="412026">
                <a:tc>
                  <a:txBody>
                    <a:bodyPr/>
                    <a:lstStyle/>
                    <a:p>
                      <a:r>
                        <a:rPr lang="es-ES" sz="2400" dirty="0">
                          <a:solidFill>
                            <a:schemeClr val="tx1"/>
                          </a:solidFill>
                          <a:effectLst/>
                          <a:latin typeface="Candara Light" panose="020E0502030303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Tiene coherencia el texto</a:t>
                      </a:r>
                      <a:endParaRPr lang="es-MX" sz="2400" dirty="0">
                        <a:solidFill>
                          <a:schemeClr val="tx1"/>
                        </a:solidFill>
                        <a:effectLst/>
                        <a:latin typeface="Candara Light" panose="020E0502030303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200" b="1" dirty="0">
                          <a:solidFill>
                            <a:schemeClr val="tx1"/>
                          </a:solidFill>
                          <a:effectLst/>
                          <a:latin typeface="Candara Light" panose="020E0502030303020204" pitchFamily="34" charset="0"/>
                        </a:rPr>
                        <a:t>2</a:t>
                      </a:r>
                      <a:endParaRPr lang="es-MX" sz="3200" b="1" dirty="0">
                        <a:solidFill>
                          <a:schemeClr val="tx1"/>
                        </a:solidFill>
                        <a:effectLst/>
                        <a:latin typeface="Candara Light" panose="020E0502030303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92151666"/>
                  </a:ext>
                </a:extLst>
              </a:tr>
              <a:tr h="412026">
                <a:tc>
                  <a:txBody>
                    <a:bodyPr/>
                    <a:lstStyle/>
                    <a:p>
                      <a:r>
                        <a:rPr lang="es-ES" sz="2400" dirty="0">
                          <a:solidFill>
                            <a:schemeClr val="tx1"/>
                          </a:solidFill>
                          <a:effectLst/>
                          <a:latin typeface="Candara Light" panose="020E0502030303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Cuida su ortografía</a:t>
                      </a:r>
                      <a:endParaRPr lang="es-MX" sz="2400" dirty="0">
                        <a:solidFill>
                          <a:schemeClr val="tx1"/>
                        </a:solidFill>
                        <a:effectLst/>
                        <a:latin typeface="Candara Light" panose="020E0502030303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200" b="1" dirty="0">
                          <a:solidFill>
                            <a:schemeClr val="tx1"/>
                          </a:solidFill>
                          <a:effectLst/>
                          <a:latin typeface="Candara Light" panose="020E0502030303020204" pitchFamily="34" charset="0"/>
                        </a:rPr>
                        <a:t> 2</a:t>
                      </a:r>
                      <a:endParaRPr lang="es-MX" sz="3200" b="1" dirty="0">
                        <a:solidFill>
                          <a:schemeClr val="tx1"/>
                        </a:solidFill>
                        <a:effectLst/>
                        <a:latin typeface="Candara Light" panose="020E0502030303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4239959"/>
                  </a:ext>
                </a:extLst>
              </a:tr>
              <a:tr h="536159">
                <a:tc>
                  <a:txBody>
                    <a:bodyPr/>
                    <a:lstStyle/>
                    <a:p>
                      <a:r>
                        <a:rPr lang="es-MX" sz="2400" dirty="0">
                          <a:solidFill>
                            <a:schemeClr val="tx1"/>
                          </a:solidFill>
                          <a:effectLst/>
                          <a:latin typeface="Candara Light" panose="020E0502030303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Cuida la limpieza y caligrafía de su texto.</a:t>
                      </a: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200" b="1" dirty="0">
                          <a:solidFill>
                            <a:schemeClr val="tx1"/>
                          </a:solidFill>
                          <a:effectLst/>
                          <a:latin typeface="Candara Light" panose="020E0502030303020204" pitchFamily="34" charset="0"/>
                        </a:rPr>
                        <a:t> 2</a:t>
                      </a:r>
                      <a:endParaRPr lang="es-MX" sz="3200" b="1" dirty="0">
                        <a:solidFill>
                          <a:schemeClr val="tx1"/>
                        </a:solidFill>
                        <a:effectLst/>
                        <a:latin typeface="Candara Light" panose="020E0502030303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129682"/>
                  </a:ext>
                </a:extLst>
              </a:tr>
              <a:tr h="412026">
                <a:tc>
                  <a:txBody>
                    <a:bodyPr/>
                    <a:lstStyle/>
                    <a:p>
                      <a:r>
                        <a:rPr lang="es-ES" sz="2400">
                          <a:solidFill>
                            <a:schemeClr val="tx1"/>
                          </a:solidFill>
                          <a:effectLst/>
                          <a:latin typeface="Candara Light" panose="020E0502030303020204" pitchFamily="34" charset="0"/>
                        </a:rPr>
                        <a:t>TOTAL</a:t>
                      </a:r>
                      <a:endParaRPr lang="es-MX" sz="2400">
                        <a:solidFill>
                          <a:schemeClr val="tx1"/>
                        </a:solidFill>
                        <a:effectLst/>
                        <a:latin typeface="Candara Light" panose="020E0502030303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200" b="1" dirty="0">
                          <a:solidFill>
                            <a:schemeClr val="tx1"/>
                          </a:solidFill>
                          <a:effectLst/>
                          <a:latin typeface="Candara Light" panose="020E0502030303020204" pitchFamily="34" charset="0"/>
                        </a:rPr>
                        <a:t>10</a:t>
                      </a:r>
                      <a:endParaRPr lang="es-MX" sz="3200" b="1" dirty="0">
                        <a:solidFill>
                          <a:schemeClr val="tx1"/>
                        </a:solidFill>
                        <a:effectLst/>
                        <a:latin typeface="Candara Light" panose="020E0502030303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79068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9524393"/>
      </p:ext>
    </p:extLst>
  </p:cSld>
  <p:clrMapOvr>
    <a:masterClrMapping/>
  </p:clrMapOvr>
</p:sld>
</file>

<file path=ppt/theme/theme1.xml><?xml version="1.0" encoding="utf-8"?>
<a:theme xmlns:a="http://schemas.openxmlformats.org/drawingml/2006/main" name="OffsetVTI">
  <a:themeElements>
    <a:clrScheme name="AnalogousFromRegularSeedLeftStep">
      <a:dk1>
        <a:srgbClr val="000000"/>
      </a:dk1>
      <a:lt1>
        <a:srgbClr val="FFFFFF"/>
      </a:lt1>
      <a:dk2>
        <a:srgbClr val="412431"/>
      </a:dk2>
      <a:lt2>
        <a:srgbClr val="E2E5E8"/>
      </a:lt2>
      <a:accent1>
        <a:srgbClr val="E78129"/>
      </a:accent1>
      <a:accent2>
        <a:srgbClr val="D52017"/>
      </a:accent2>
      <a:accent3>
        <a:srgbClr val="E7296F"/>
      </a:accent3>
      <a:accent4>
        <a:srgbClr val="D517AD"/>
      </a:accent4>
      <a:accent5>
        <a:srgbClr val="C029E7"/>
      </a:accent5>
      <a:accent6>
        <a:srgbClr val="7030D9"/>
      </a:accent6>
      <a:hlink>
        <a:srgbClr val="3F84BF"/>
      </a:hlink>
      <a:folHlink>
        <a:srgbClr val="7F7F7F"/>
      </a:folHlink>
    </a:clrScheme>
    <a:fontScheme name="Dante">
      <a:majorFont>
        <a:latin typeface="Dante"/>
        <a:ea typeface=""/>
        <a:cs typeface=""/>
      </a:majorFont>
      <a:minorFont>
        <a:latin typeface="Dant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setVTI" id="{17A3166B-76FF-4669-8F6D-D4251AE158D8}" vid="{4532814A-B5F8-4CFD-BC69-A007D492DA4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227</Words>
  <Application>Microsoft Office PowerPoint</Application>
  <PresentationFormat>Presentación en pantalla (4:3)</PresentationFormat>
  <Paragraphs>82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12" baseType="lpstr">
      <vt:lpstr>Arial</vt:lpstr>
      <vt:lpstr>Berlin Sans FB</vt:lpstr>
      <vt:lpstr>Calibri Light</vt:lpstr>
      <vt:lpstr>Candara Light</vt:lpstr>
      <vt:lpstr>Dante</vt:lpstr>
      <vt:lpstr>Dante (Headings)2</vt:lpstr>
      <vt:lpstr>Times New Roman</vt:lpstr>
      <vt:lpstr>Wingdings 2</vt:lpstr>
      <vt:lpstr>OffsetVTI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Blanca N. Gabriel Ocampo</dc:creator>
  <cp:lastModifiedBy>Blanca N. Gabriel Ocampo</cp:lastModifiedBy>
  <cp:revision>4</cp:revision>
  <dcterms:created xsi:type="dcterms:W3CDTF">2020-08-26T22:47:08Z</dcterms:created>
  <dcterms:modified xsi:type="dcterms:W3CDTF">2020-08-26T23:28:55Z</dcterms:modified>
</cp:coreProperties>
</file>