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33CCCC"/>
    <a:srgbClr val="2A222C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548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D69555-EE48-4B19-812B-4E1068DBF976}"/>
              </a:ext>
            </a:extLst>
          </p:cNvPr>
          <p:cNvSpPr/>
          <p:nvPr/>
        </p:nvSpPr>
        <p:spPr>
          <a:xfrm>
            <a:off x="7573754" y="0"/>
            <a:ext cx="4618247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8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</a:extLst>
          </p:cNvPr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5389" y="863068"/>
            <a:ext cx="6007691" cy="4985916"/>
          </a:xfrm>
        </p:spPr>
        <p:txBody>
          <a:bodyPr anchor="ctr">
            <a:noAutofit/>
          </a:bodyPr>
          <a:lstStyle>
            <a:lvl1pPr algn="l">
              <a:lnSpc>
                <a:spcPct val="125000"/>
              </a:lnSpc>
              <a:defRPr sz="6000" b="0" cap="all" spc="15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97353" y="863070"/>
            <a:ext cx="3351729" cy="5120069"/>
          </a:xfrm>
        </p:spPr>
        <p:txBody>
          <a:bodyPr anchor="ctr">
            <a:normAutofit/>
          </a:bodyPr>
          <a:lstStyle>
            <a:lvl1pPr marL="0" indent="0" algn="l">
              <a:lnSpc>
                <a:spcPct val="150000"/>
              </a:lnSpc>
              <a:buNone/>
              <a:defRPr sz="2400" b="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72EEBA-3A5D-41CE-8465-A45A0F65674E}"/>
              </a:ext>
            </a:extLst>
          </p:cNvPr>
          <p:cNvSpPr/>
          <p:nvPr/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79F4CF2F-CDFA-4A37-837C-819D5238EA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97354" y="6309360"/>
            <a:ext cx="2151135" cy="457200"/>
          </a:xfrm>
        </p:spPr>
        <p:txBody>
          <a:bodyPr/>
          <a:lstStyle/>
          <a:p>
            <a:pPr algn="l"/>
            <a:fld id="{0DCFB061-4267-4D9F-8017-6F550D3068DF}" type="datetime1">
              <a:rPr lang="en-US" smtClean="0"/>
              <a:t>8/24/2020</a:t>
            </a:fld>
            <a:endParaRPr lang="en-US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CFECE62A-61A4-407D-8F0B-D459CD977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5389" y="6309360"/>
            <a:ext cx="6007691" cy="457200"/>
          </a:xfrm>
        </p:spPr>
        <p:txBody>
          <a:bodyPr/>
          <a:lstStyle>
            <a:lvl1pPr algn="r">
              <a:defRPr/>
            </a:lvl1pPr>
          </a:lstStyle>
          <a:p>
            <a:pPr algn="l"/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99FE60A9-FE2A-451F-9244-60FCE7FE9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153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BC61-5547-4A60-8DA1-6699760D9972}" type="datetime1">
              <a:rPr lang="en-US" smtClean="0"/>
              <a:t>8/24/2020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922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7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1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6" y="6296617"/>
            <a:ext cx="2505996" cy="365125"/>
          </a:xfrm>
        </p:spPr>
        <p:txBody>
          <a:bodyPr/>
          <a:lstStyle/>
          <a:p>
            <a:fld id="{24B9D1C6-60D0-4CD1-8F31-F912522EB041}" type="datetime1">
              <a:rPr lang="en-US" smtClean="0"/>
              <a:t>8/24/2020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701" y="6296617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4" y="2853202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3" y="571504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8188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ED5C-5A53-433E-8A55-46F54CE81DA5}" type="datetime1">
              <a:rPr lang="en-US" smtClean="0"/>
              <a:t>8/24/2020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132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FD12B6-57DE-4B63-A723-500B050FB7DD}"/>
              </a:ext>
            </a:extLst>
          </p:cNvPr>
          <p:cNvSpPr/>
          <p:nvPr/>
        </p:nvSpPr>
        <p:spPr>
          <a:xfrm>
            <a:off x="0" y="4215384"/>
            <a:ext cx="12192000" cy="264261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17" y="1406286"/>
            <a:ext cx="10593695" cy="2597841"/>
          </a:xfrm>
        </p:spPr>
        <p:txBody>
          <a:bodyPr anchor="b">
            <a:normAutofit/>
          </a:bodyPr>
          <a:lstStyle>
            <a:lvl1pPr algn="ctr">
              <a:lnSpc>
                <a:spcPct val="125000"/>
              </a:lnSpc>
              <a:defRPr sz="4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8312" y="4527858"/>
            <a:ext cx="6559019" cy="1570245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4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1E2E75-4758-4930-8024-39287C962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BC0C-B6DF-45E9-B954-11C99AA62C3E}" type="datetime1">
              <a:rPr lang="en-US" smtClean="0"/>
              <a:t>8/24/2020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8B9949-402C-42C2-9A94-16590FC0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39D83F6-DAF4-4876-AA41-F246EC970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13A19-DDA2-44F6-9ED4-F87771C684B8}"/>
              </a:ext>
            </a:extLst>
          </p:cNvPr>
          <p:cNvSpPr/>
          <p:nvPr/>
        </p:nvSpPr>
        <p:spPr>
          <a:xfrm>
            <a:off x="0" y="4215384"/>
            <a:ext cx="1218895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350910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76671" y="705114"/>
            <a:ext cx="6172412" cy="2403846"/>
          </a:xfrm>
        </p:spPr>
        <p:txBody>
          <a:bodyPr anchor="b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71" y="3749040"/>
            <a:ext cx="6172411" cy="2346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71B9-2624-4F21-93EE-35A78B1A0DAD}" type="datetime1">
              <a:rPr lang="en-US" smtClean="0"/>
              <a:t>8/24/2020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6B9B5-A5D1-4099-B52B-78F39AB0AFCB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36418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67" y="658999"/>
            <a:ext cx="6166423" cy="457200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69" y="1116201"/>
            <a:ext cx="6166423" cy="20621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76668" y="3623098"/>
            <a:ext cx="6166421" cy="457200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1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marL="0" lvl="0" indent="0" algn="l" defTabSz="914377" rtl="0" eaLnBrk="1" latinLnBrk="0" hangingPunct="1">
              <a:lnSpc>
                <a:spcPct val="130000"/>
              </a:lnSpc>
              <a:spcBef>
                <a:spcPts val="931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6671" y="4102370"/>
            <a:ext cx="6166419" cy="206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7C2A-BE2E-4840-A907-3254E2916C96}" type="datetime1">
              <a:rPr lang="en-US" smtClean="0"/>
              <a:t>8/24/2020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26B370B-8381-431F-9492-0EA12051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A89085-2231-4A9C-B23C-B199A9DD26C5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63455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D215-1C45-48A0-8534-39FFE8A7C95A}" type="datetime1">
              <a:rPr lang="en-US" smtClean="0"/>
              <a:t>8/24/2020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535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F41D3-C6B9-4E99-9321-87C4E216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63A0F-DEF3-4134-98D0-2E1276938A8B}" type="datetime1">
              <a:rPr lang="en-US" smtClean="0"/>
              <a:t>8/24/2020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BC6EB-07B1-46AF-AC33-E998BC6AA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E3A0C1-6562-4819-9E88-4C1378FD5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482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ACA29BA-0143-49FF-8608-DB1623D99537}"/>
              </a:ext>
            </a:extLst>
          </p:cNvPr>
          <p:cNvSpPr/>
          <p:nvPr/>
        </p:nvSpPr>
        <p:spPr>
          <a:xfrm>
            <a:off x="0" y="0"/>
            <a:ext cx="8248592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015" y="640081"/>
            <a:ext cx="2796067" cy="2551751"/>
          </a:xfrm>
        </p:spPr>
        <p:txBody>
          <a:bodyPr anchor="b">
            <a:normAutofit/>
          </a:bodyPr>
          <a:lstStyle>
            <a:lvl1pPr algn="l">
              <a:lnSpc>
                <a:spcPct val="135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819" y="640080"/>
            <a:ext cx="6969693" cy="545592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753015" y="3223805"/>
            <a:ext cx="2796067" cy="2872197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10CF18-370D-4E80-AE4C-396FFDFCAE5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5EBFE9C-5A22-4462-9C51-E00C03F55C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53017" y="6309360"/>
            <a:ext cx="1734207" cy="457200"/>
          </a:xfrm>
        </p:spPr>
        <p:txBody>
          <a:bodyPr/>
          <a:lstStyle>
            <a:lvl1pPr algn="l">
              <a:defRPr/>
            </a:lvl1pPr>
          </a:lstStyle>
          <a:p>
            <a:fld id="{61A2E4C8-2960-4ADD-862C-4D9643CB15AC}" type="datetime1">
              <a:rPr lang="en-US" smtClean="0"/>
              <a:t>8/24/2020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EBBFF2E-AA66-4B76-9139-CB000B5A4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8819" y="6309360"/>
            <a:ext cx="6993867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44F64C4-BF20-4F6B-B650-57C71C828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561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4996" y="640081"/>
            <a:ext cx="2714085" cy="2695903"/>
          </a:xfrm>
        </p:spPr>
        <p:txBody>
          <a:bodyPr anchor="b">
            <a:noAutofit/>
          </a:bodyPr>
          <a:lstStyle>
            <a:lvl1pPr algn="l"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2"/>
            <a:ext cx="8248592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834996" y="3429000"/>
            <a:ext cx="2714085" cy="2508026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949BC8-9ABF-49F6-851C-5DB0B86CA70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1EE21-E3FA-4D43-B224-C664959637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4997" y="6309360"/>
            <a:ext cx="1645920" cy="457200"/>
          </a:xfrm>
        </p:spPr>
        <p:txBody>
          <a:bodyPr/>
          <a:lstStyle/>
          <a:p>
            <a:fld id="{48BDEA15-09CD-4275-A8E0-385C965F48B0}" type="datetime1">
              <a:rPr lang="en-US" smtClean="0"/>
              <a:t>8/24/2020</a:t>
            </a:fld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2D7F83-8993-4ED4-9F02-663CC085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678B7-E511-4CE1-BEE5-89E959B9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0080" y="6309360"/>
            <a:ext cx="4946592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146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786F82F-1B47-46ED-8EAE-53EF71E59E9A}"/>
              </a:ext>
            </a:extLst>
          </p:cNvPr>
          <p:cNvSpPr/>
          <p:nvPr/>
        </p:nvSpPr>
        <p:spPr>
          <a:xfrm>
            <a:off x="4718301" y="0"/>
            <a:ext cx="7473699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19" y="705113"/>
            <a:ext cx="3411973" cy="5197498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71" y="705115"/>
            <a:ext cx="6172412" cy="5197497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18" y="6309360"/>
            <a:ext cx="341197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4AF8082C-0922-4249-A612-B415F5231620}" type="datetime1">
              <a:rPr lang="en-US" smtClean="0"/>
              <a:t>8/24/2020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76671" y="6309360"/>
            <a:ext cx="4946592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9203" y="6309360"/>
            <a:ext cx="979879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spc="15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F1BAF6F-6275-4646-9C59-331B29B9550F}"/>
              </a:ext>
            </a:extLst>
          </p:cNvPr>
          <p:cNvSpPr/>
          <p:nvPr/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836983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hf sldNum="0" hdr="0" ftr="0" dt="0"/>
  <p:txStyles>
    <p:titleStyle>
      <a:lvl1pPr algn="l" defTabSz="914377" rtl="0" eaLnBrk="1" latinLnBrk="0" hangingPunct="1">
        <a:lnSpc>
          <a:spcPct val="150000"/>
        </a:lnSpc>
        <a:spcBef>
          <a:spcPct val="0"/>
        </a:spcBef>
        <a:buNone/>
        <a:defRPr sz="3600" b="1" kern="1200" spc="151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ct val="140000"/>
        </a:lnSpc>
        <a:spcBef>
          <a:spcPts val="931"/>
        </a:spcBef>
        <a:buFont typeface="Corbel" panose="020B0503020204020204" pitchFamily="34" charset="0"/>
        <a:buNone/>
        <a:defRPr sz="1800" b="1" kern="1200" spc="151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377" rtl="0" eaLnBrk="1" latinLnBrk="0" hangingPunct="1">
        <a:lnSpc>
          <a:spcPct val="140000"/>
        </a:lnSpc>
        <a:spcBef>
          <a:spcPts val="931"/>
        </a:spcBef>
        <a:buFont typeface="Corbel" panose="020B0503020204020204" pitchFamily="34" charset="0"/>
        <a:buNone/>
        <a:defRPr sz="1600" kern="1200" spc="151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32" algn="l" defTabSz="914377" rtl="0" eaLnBrk="1" latinLnBrk="0" hangingPunct="1">
        <a:lnSpc>
          <a:spcPct val="140000"/>
        </a:lnSpc>
        <a:spcBef>
          <a:spcPts val="931"/>
        </a:spcBef>
        <a:buFont typeface="Corbel" panose="020B0503020204020204" pitchFamily="34" charset="0"/>
        <a:buChar char="–"/>
        <a:defRPr sz="1400" i="1" kern="1200" spc="151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32" algn="l" defTabSz="914377" rtl="0" eaLnBrk="1" latinLnBrk="0" hangingPunct="1">
        <a:lnSpc>
          <a:spcPct val="140000"/>
        </a:lnSpc>
        <a:spcBef>
          <a:spcPts val="931"/>
        </a:spcBef>
        <a:buFont typeface="Corbel" panose="020B0503020204020204" pitchFamily="34" charset="0"/>
        <a:buChar char="–"/>
        <a:defRPr sz="1400" kern="1200" spc="151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32" algn="l" defTabSz="914377" rtl="0" eaLnBrk="1" latinLnBrk="0" hangingPunct="1">
        <a:lnSpc>
          <a:spcPct val="140000"/>
        </a:lnSpc>
        <a:spcBef>
          <a:spcPts val="931"/>
        </a:spcBef>
        <a:buFont typeface="Corbel" panose="020B0503020204020204" pitchFamily="34" charset="0"/>
        <a:buChar char="–"/>
        <a:defRPr sz="1400" i="1" kern="1200" spc="151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192" indent="-320032" algn="l" defTabSz="914377" rtl="0" eaLnBrk="1" latinLnBrk="0" hangingPunct="1">
        <a:lnSpc>
          <a:spcPct val="111000"/>
        </a:lnSpc>
        <a:spcBef>
          <a:spcPts val="931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24" indent="-320032" algn="l" defTabSz="914377" rtl="0" eaLnBrk="1" latinLnBrk="0" hangingPunct="1">
        <a:lnSpc>
          <a:spcPct val="111000"/>
        </a:lnSpc>
        <a:spcBef>
          <a:spcPts val="931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256" indent="-320032" algn="l" defTabSz="914377" rtl="0" eaLnBrk="1" latinLnBrk="0" hangingPunct="1">
        <a:lnSpc>
          <a:spcPct val="111000"/>
        </a:lnSpc>
        <a:spcBef>
          <a:spcPts val="931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288" indent="-320032" algn="l" defTabSz="914377" rtl="0" eaLnBrk="1" latinLnBrk="0" hangingPunct="1">
        <a:lnSpc>
          <a:spcPct val="111000"/>
        </a:lnSpc>
        <a:spcBef>
          <a:spcPts val="931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2D0B34B-E218-4FF6-B133-AF26853F9FE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4187" b="19563"/>
          <a:stretch/>
        </p:blipFill>
        <p:spPr>
          <a:xfrm>
            <a:off x="28129" y="9"/>
            <a:ext cx="12191980" cy="6857991"/>
          </a:xfrm>
          <a:prstGeom prst="rect">
            <a:avLst/>
          </a:prstGeom>
        </p:spPr>
      </p:pic>
      <p:sp>
        <p:nvSpPr>
          <p:cNvPr id="24" name="CuadroTexto 23">
            <a:extLst>
              <a:ext uri="{FF2B5EF4-FFF2-40B4-BE49-F238E27FC236}">
                <a16:creationId xmlns:a16="http://schemas.microsoft.com/office/drawing/2014/main" id="{C8ABFD3F-A21D-4AEC-B1BC-E9569E7AE8B1}"/>
              </a:ext>
            </a:extLst>
          </p:cNvPr>
          <p:cNvSpPr txBox="1"/>
          <p:nvPr/>
        </p:nvSpPr>
        <p:spPr>
          <a:xfrm>
            <a:off x="596900" y="1294353"/>
            <a:ext cx="5616119" cy="4524315"/>
          </a:xfrm>
          <a:prstGeom prst="rect">
            <a:avLst/>
          </a:prstGeom>
          <a:ln w="762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chemeClr val="tx1"/>
                </a:solidFill>
                <a:latin typeface="Candara Light" panose="020E0502030303020204" pitchFamily="34" charset="0"/>
                <a:cs typeface="Calibri Light" panose="020F0302020204030204" pitchFamily="34" charset="0"/>
              </a:rPr>
              <a:t>Estimado Kevin Tamariz.</a:t>
            </a:r>
          </a:p>
          <a:p>
            <a:endParaRPr lang="es-MX" sz="2400" b="1" dirty="0">
              <a:solidFill>
                <a:schemeClr val="tx1"/>
              </a:solidFill>
              <a:latin typeface="Candara Light" panose="020E0502030303020204" pitchFamily="34" charset="0"/>
              <a:cs typeface="Calibri Light" panose="020F0302020204030204" pitchFamily="34" charset="0"/>
            </a:endParaRPr>
          </a:p>
          <a:p>
            <a:r>
              <a:rPr lang="es-MX" sz="2400" b="1" dirty="0">
                <a:solidFill>
                  <a:schemeClr val="tx1"/>
                </a:solidFill>
                <a:latin typeface="Candara Light" panose="020E0502030303020204" pitchFamily="34" charset="0"/>
                <a:cs typeface="Calibri Light" panose="020F0302020204030204" pitchFamily="34" charset="0"/>
              </a:rPr>
              <a:t>Veo un niño muy serio, noble y con buenos valores.</a:t>
            </a:r>
          </a:p>
          <a:p>
            <a:endParaRPr lang="es-MX" sz="2400" b="1" dirty="0">
              <a:solidFill>
                <a:schemeClr val="tx1"/>
              </a:solidFill>
              <a:latin typeface="Candara Light" panose="020E0502030303020204" pitchFamily="34" charset="0"/>
              <a:cs typeface="Calibri Light" panose="020F0302020204030204" pitchFamily="34" charset="0"/>
            </a:endParaRPr>
          </a:p>
          <a:p>
            <a:r>
              <a:rPr lang="es-MX" sz="2400" b="1" dirty="0">
                <a:solidFill>
                  <a:schemeClr val="tx1"/>
                </a:solidFill>
                <a:latin typeface="Candara Light" panose="020E0502030303020204" pitchFamily="34" charset="0"/>
                <a:cs typeface="Calibri Light" panose="020F0302020204030204" pitchFamily="34" charset="0"/>
              </a:rPr>
              <a:t>Ojalá este tipo de actividades te ayuden a tener más confianza en ti.</a:t>
            </a:r>
          </a:p>
          <a:p>
            <a:endParaRPr lang="es-MX" sz="2400" b="1" dirty="0">
              <a:solidFill>
                <a:schemeClr val="tx1"/>
              </a:solidFill>
              <a:latin typeface="Candara Light" panose="020E0502030303020204" pitchFamily="34" charset="0"/>
              <a:cs typeface="Calibri Light" panose="020F0302020204030204" pitchFamily="34" charset="0"/>
            </a:endParaRPr>
          </a:p>
          <a:p>
            <a:r>
              <a:rPr lang="es-MX" sz="2400" b="1" dirty="0">
                <a:solidFill>
                  <a:schemeClr val="tx1"/>
                </a:solidFill>
                <a:latin typeface="Candara Light" panose="020E0502030303020204" pitchFamily="34" charset="0"/>
                <a:cs typeface="Calibri Light" panose="020F0302020204030204" pitchFamily="34" charset="0"/>
              </a:rPr>
              <a:t>La declamación podría ayudarte a tener más confianza.</a:t>
            </a:r>
          </a:p>
          <a:p>
            <a:endParaRPr lang="es-MX" sz="2400" b="1" dirty="0">
              <a:solidFill>
                <a:schemeClr val="tx1"/>
              </a:solidFill>
              <a:latin typeface="Candara Light" panose="020E0502030303020204" pitchFamily="34" charset="0"/>
              <a:cs typeface="Calibri Light" panose="020F0302020204030204" pitchFamily="34" charset="0"/>
            </a:endParaRPr>
          </a:p>
          <a:p>
            <a:r>
              <a:rPr lang="es-MX" sz="2400" b="1" dirty="0">
                <a:solidFill>
                  <a:schemeClr val="tx1"/>
                </a:solidFill>
                <a:latin typeface="Candara Light" panose="020E0502030303020204" pitchFamily="34" charset="0"/>
                <a:cs typeface="Calibri Light" panose="020F0302020204030204" pitchFamily="34" charset="0"/>
              </a:rPr>
              <a:t>  ¡BIENVENIDO A SEXTO!</a:t>
            </a:r>
          </a:p>
        </p:txBody>
      </p:sp>
      <p:graphicFrame>
        <p:nvGraphicFramePr>
          <p:cNvPr id="25" name="Tabla 24">
            <a:extLst>
              <a:ext uri="{FF2B5EF4-FFF2-40B4-BE49-F238E27FC236}">
                <a16:creationId xmlns:a16="http://schemas.microsoft.com/office/drawing/2014/main" id="{F43D9BE0-2093-4C62-AF08-D97892443C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1198876"/>
              </p:ext>
            </p:extLst>
          </p:nvPr>
        </p:nvGraphicFramePr>
        <p:xfrm>
          <a:off x="6430264" y="1156364"/>
          <a:ext cx="5050536" cy="4878343"/>
        </p:xfrm>
        <a:graphic>
          <a:graphicData uri="http://schemas.openxmlformats.org/drawingml/2006/table">
            <a:tbl>
              <a:tblPr firstRow="1" firstCol="1" bandRow="1">
                <a:tableStyleId>{1FECB4D8-DB02-4DC6-A0A2-4F2EBAE1DC90}</a:tableStyleId>
              </a:tblPr>
              <a:tblGrid>
                <a:gridCol w="3805936">
                  <a:extLst>
                    <a:ext uri="{9D8B030D-6E8A-4147-A177-3AD203B41FA5}">
                      <a16:colId xmlns:a16="http://schemas.microsoft.com/office/drawing/2014/main" val="743671875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3531247693"/>
                    </a:ext>
                  </a:extLst>
                </a:gridCol>
              </a:tblGrid>
              <a:tr h="437046">
                <a:tc>
                  <a:txBody>
                    <a:bodyPr/>
                    <a:lstStyle/>
                    <a:p>
                      <a:pPr algn="ctr"/>
                      <a:r>
                        <a:rPr lang="es-ES" sz="2400" b="1" dirty="0">
                          <a:effectLst/>
                        </a:rPr>
                        <a:t>Indicador</a:t>
                      </a:r>
                      <a:endParaRPr lang="es-MX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2000" b="1" dirty="0">
                          <a:effectLst/>
                        </a:rPr>
                        <a:t>Puntos</a:t>
                      </a:r>
                      <a:endParaRPr lang="es-MX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7707898"/>
                  </a:ext>
                </a:extLst>
              </a:tr>
              <a:tr h="874093">
                <a:tc>
                  <a:txBody>
                    <a:bodyPr/>
                    <a:lstStyle/>
                    <a:p>
                      <a:pPr algn="l"/>
                      <a:r>
                        <a:rPr lang="es-ES" sz="2000" b="0" dirty="0">
                          <a:effectLst/>
                        </a:rPr>
                        <a:t>Respondió todos los datos correctamente y mandó la foto de su libreta.</a:t>
                      </a:r>
                      <a:endParaRPr lang="es-MX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0" dirty="0">
                          <a:effectLst/>
                        </a:rPr>
                        <a:t>4</a:t>
                      </a:r>
                      <a:endParaRPr lang="es-MX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084748"/>
                  </a:ext>
                </a:extLst>
              </a:tr>
              <a:tr h="437046">
                <a:tc>
                  <a:txBody>
                    <a:bodyPr/>
                    <a:lstStyle/>
                    <a:p>
                      <a:pPr algn="l"/>
                      <a:r>
                        <a:rPr lang="es-ES" sz="2000" b="0" dirty="0">
                          <a:effectLst/>
                        </a:rPr>
                        <a:t>Su letra es entendible</a:t>
                      </a:r>
                      <a:endParaRPr lang="es-MX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0" dirty="0">
                          <a:effectLst/>
                        </a:rPr>
                        <a:t>1</a:t>
                      </a:r>
                      <a:endParaRPr lang="es-MX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1333065"/>
                  </a:ext>
                </a:extLst>
              </a:tr>
              <a:tr h="437046">
                <a:tc>
                  <a:txBody>
                    <a:bodyPr/>
                    <a:lstStyle/>
                    <a:p>
                      <a:pPr algn="l"/>
                      <a:r>
                        <a:rPr lang="es-ES" sz="2000" b="0" dirty="0">
                          <a:effectLst/>
                        </a:rPr>
                        <a:t>Hay limpieza en su trabajo</a:t>
                      </a:r>
                      <a:endParaRPr lang="es-MX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MX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6705774"/>
                  </a:ext>
                </a:extLst>
              </a:tr>
              <a:tr h="534872">
                <a:tc>
                  <a:txBody>
                    <a:bodyPr/>
                    <a:lstStyle/>
                    <a:p>
                      <a:pPr algn="l"/>
                      <a:r>
                        <a:rPr lang="es-ES" sz="2000" b="0" dirty="0">
                          <a:effectLst/>
                        </a:rPr>
                        <a:t>Grabó el video</a:t>
                      </a:r>
                      <a:endParaRPr lang="es-MX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0" dirty="0">
                          <a:effectLst/>
                        </a:rPr>
                        <a:t>1</a:t>
                      </a:r>
                      <a:endParaRPr lang="es-MX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6019872"/>
                  </a:ext>
                </a:extLst>
              </a:tr>
              <a:tr h="761574">
                <a:tc>
                  <a:txBody>
                    <a:bodyPr/>
                    <a:lstStyle/>
                    <a:p>
                      <a:pPr algn="l"/>
                      <a:r>
                        <a:rPr lang="es-ES" sz="2000" b="0" dirty="0">
                          <a:effectLst/>
                        </a:rPr>
                        <a:t>Habló con tono de voz adecuado al video</a:t>
                      </a:r>
                      <a:endParaRPr lang="es-MX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0" dirty="0">
                          <a:effectLst/>
                        </a:rPr>
                        <a:t>1</a:t>
                      </a:r>
                      <a:endParaRPr lang="es-MX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1440457"/>
                  </a:ext>
                </a:extLst>
              </a:tr>
              <a:tr h="437046">
                <a:tc>
                  <a:txBody>
                    <a:bodyPr/>
                    <a:lstStyle/>
                    <a:p>
                      <a:pPr algn="l"/>
                      <a:r>
                        <a:rPr lang="es-ES" sz="2000" b="0" dirty="0">
                          <a:effectLst/>
                        </a:rPr>
                        <a:t>Habló con fluidez al video</a:t>
                      </a:r>
                      <a:endParaRPr lang="es-MX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.5</a:t>
                      </a:r>
                      <a:endParaRPr lang="es-MX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266361"/>
                  </a:ext>
                </a:extLst>
              </a:tr>
              <a:tr h="482267">
                <a:tc>
                  <a:txBody>
                    <a:bodyPr/>
                    <a:lstStyle/>
                    <a:p>
                      <a:pPr algn="l"/>
                      <a:r>
                        <a:rPr lang="es-ES" sz="2000" b="0" dirty="0">
                          <a:effectLst/>
                        </a:rPr>
                        <a:t>Ortografía</a:t>
                      </a:r>
                      <a:endParaRPr lang="es-MX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0" dirty="0">
                          <a:effectLst/>
                        </a:rPr>
                        <a:t>1</a:t>
                      </a:r>
                      <a:endParaRPr lang="es-MX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9583127"/>
                  </a:ext>
                </a:extLst>
              </a:tr>
              <a:tr h="437046">
                <a:tc>
                  <a:txBody>
                    <a:bodyPr/>
                    <a:lstStyle/>
                    <a:p>
                      <a:pPr algn="l"/>
                      <a:r>
                        <a:rPr lang="es-ES" sz="1800" b="0" dirty="0">
                          <a:effectLst/>
                        </a:rPr>
                        <a:t>TOTAL</a:t>
                      </a:r>
                      <a:endParaRPr lang="es-MX" sz="16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9.5</a:t>
                      </a:r>
                      <a:endParaRPr lang="es-MX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0106515"/>
                  </a:ext>
                </a:extLst>
              </a:tr>
            </a:tbl>
          </a:graphicData>
        </a:graphic>
      </p:graphicFrame>
      <p:sp>
        <p:nvSpPr>
          <p:cNvPr id="26" name="CuadroTexto 25">
            <a:extLst>
              <a:ext uri="{FF2B5EF4-FFF2-40B4-BE49-F238E27FC236}">
                <a16:creationId xmlns:a16="http://schemas.microsoft.com/office/drawing/2014/main" id="{988FF139-F7F1-4AF1-947E-92085A3202C1}"/>
              </a:ext>
            </a:extLst>
          </p:cNvPr>
          <p:cNvSpPr txBox="1"/>
          <p:nvPr/>
        </p:nvSpPr>
        <p:spPr>
          <a:xfrm>
            <a:off x="2784019" y="255021"/>
            <a:ext cx="6273800" cy="646331"/>
          </a:xfrm>
          <a:prstGeom prst="rect">
            <a:avLst/>
          </a:prstGeom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dirty="0"/>
              <a:t>ACTIVIDAD 1. 24 DE AGOSTO DE 2020</a:t>
            </a:r>
          </a:p>
          <a:p>
            <a:pPr algn="ctr"/>
            <a:r>
              <a:rPr lang="es-MX" dirty="0"/>
              <a:t>ME PRESENTO CON LA MAESTRA BLANCA</a:t>
            </a:r>
          </a:p>
        </p:txBody>
      </p:sp>
    </p:spTree>
    <p:extLst>
      <p:ext uri="{BB962C8B-B14F-4D97-AF65-F5344CB8AC3E}">
        <p14:creationId xmlns:p14="http://schemas.microsoft.com/office/powerpoint/2010/main" val="663908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2D0B34B-E218-4FF6-B133-AF26853F9FE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4187" b="19563"/>
          <a:stretch/>
        </p:blipFill>
        <p:spPr>
          <a:xfrm>
            <a:off x="28129" y="9"/>
            <a:ext cx="12191980" cy="6857991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A7F769AF-BACF-4063-AAE9-4141E580A1F2}"/>
              </a:ext>
            </a:extLst>
          </p:cNvPr>
          <p:cNvSpPr txBox="1"/>
          <p:nvPr/>
        </p:nvSpPr>
        <p:spPr>
          <a:xfrm>
            <a:off x="2784019" y="255021"/>
            <a:ext cx="6169481" cy="707886"/>
          </a:xfrm>
          <a:prstGeom prst="rect">
            <a:avLst/>
          </a:prstGeom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000" dirty="0"/>
              <a:t>ACTIVIDAD 2. 24 DE AGOSTO DE 2020</a:t>
            </a:r>
          </a:p>
          <a:p>
            <a:pPr algn="ctr"/>
            <a:r>
              <a:rPr lang="es-E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FORMACIÓN CÍVICA Y ÉTICA</a:t>
            </a:r>
            <a:endParaRPr lang="es-MX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83CF51D-EF6C-443A-BA24-8DCD15E542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620001"/>
              </p:ext>
            </p:extLst>
          </p:nvPr>
        </p:nvGraphicFramePr>
        <p:xfrm>
          <a:off x="2634476" y="1156364"/>
          <a:ext cx="6572885" cy="4711105"/>
        </p:xfrm>
        <a:graphic>
          <a:graphicData uri="http://schemas.openxmlformats.org/drawingml/2006/table">
            <a:tbl>
              <a:tblPr firstRow="1" firstCol="1" bandRow="1">
                <a:tableStyleId>{0660B408-B3CF-4A94-85FC-2B1E0A45F4A2}</a:tableStyleId>
              </a:tblPr>
              <a:tblGrid>
                <a:gridCol w="5341124">
                  <a:extLst>
                    <a:ext uri="{9D8B030D-6E8A-4147-A177-3AD203B41FA5}">
                      <a16:colId xmlns:a16="http://schemas.microsoft.com/office/drawing/2014/main" val="3120237587"/>
                    </a:ext>
                  </a:extLst>
                </a:gridCol>
                <a:gridCol w="1231761">
                  <a:extLst>
                    <a:ext uri="{9D8B030D-6E8A-4147-A177-3AD203B41FA5}">
                      <a16:colId xmlns:a16="http://schemas.microsoft.com/office/drawing/2014/main" val="4129491084"/>
                    </a:ext>
                  </a:extLst>
                </a:gridCol>
              </a:tblGrid>
              <a:tr h="482530">
                <a:tc>
                  <a:txBody>
                    <a:bodyPr/>
                    <a:lstStyle/>
                    <a:p>
                      <a:pPr algn="ctr"/>
                      <a:r>
                        <a:rPr lang="es-ES" sz="2000" b="0">
                          <a:effectLst/>
                        </a:rPr>
                        <a:t>Indicador</a:t>
                      </a:r>
                      <a:endParaRPr lang="es-MX" sz="20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0">
                          <a:effectLst/>
                        </a:rPr>
                        <a:t>Puntos</a:t>
                      </a:r>
                      <a:endParaRPr lang="es-MX" sz="20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1783049"/>
                  </a:ext>
                </a:extLst>
              </a:tr>
              <a:tr h="723795">
                <a:tc>
                  <a:txBody>
                    <a:bodyPr/>
                    <a:lstStyle/>
                    <a:p>
                      <a:pPr algn="ctr"/>
                      <a:r>
                        <a:rPr lang="es-ES" sz="2000" b="0" dirty="0">
                          <a:effectLst/>
                        </a:rPr>
                        <a:t>Escribe los cambios que ha tenido en su imagen</a:t>
                      </a:r>
                      <a:endParaRPr lang="es-MX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0" dirty="0">
                          <a:effectLst/>
                        </a:rPr>
                        <a:t>3</a:t>
                      </a:r>
                      <a:endParaRPr lang="es-MX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28171803"/>
                  </a:ext>
                </a:extLst>
              </a:tr>
              <a:tr h="482530">
                <a:tc>
                  <a:txBody>
                    <a:bodyPr/>
                    <a:lstStyle/>
                    <a:p>
                      <a:pPr algn="ctr"/>
                      <a:r>
                        <a:rPr lang="es-ES" sz="2000" b="0">
                          <a:effectLst/>
                        </a:rPr>
                        <a:t>Identifica sus propios cambios físicos</a:t>
                      </a:r>
                      <a:endParaRPr lang="es-MX" sz="20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0">
                          <a:effectLst/>
                        </a:rPr>
                        <a:t>1</a:t>
                      </a:r>
                      <a:endParaRPr lang="es-MX" sz="20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37328729"/>
                  </a:ext>
                </a:extLst>
              </a:tr>
              <a:tr h="482530">
                <a:tc>
                  <a:txBody>
                    <a:bodyPr/>
                    <a:lstStyle/>
                    <a:p>
                      <a:pPr algn="ctr"/>
                      <a:r>
                        <a:rPr lang="es-ES" sz="2000" b="0">
                          <a:effectLst/>
                        </a:rPr>
                        <a:t>Identifica sus cambios emocionales</a:t>
                      </a:r>
                      <a:endParaRPr lang="es-MX" sz="20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0">
                          <a:effectLst/>
                        </a:rPr>
                        <a:t>1</a:t>
                      </a:r>
                      <a:endParaRPr lang="es-MX" sz="20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4324108"/>
                  </a:ext>
                </a:extLst>
              </a:tr>
              <a:tr h="723795">
                <a:tc>
                  <a:txBody>
                    <a:bodyPr/>
                    <a:lstStyle/>
                    <a:p>
                      <a:pPr algn="ctr"/>
                      <a:r>
                        <a:rPr lang="es-ES" sz="2000" b="0">
                          <a:effectLst/>
                        </a:rPr>
                        <a:t>Reconoce y acepta cosas buenas de ser hombre o mujer</a:t>
                      </a:r>
                      <a:endParaRPr lang="es-MX" sz="20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0">
                          <a:effectLst/>
                        </a:rPr>
                        <a:t>1</a:t>
                      </a:r>
                      <a:endParaRPr lang="es-MX" sz="20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98811507"/>
                  </a:ext>
                </a:extLst>
              </a:tr>
              <a:tr h="723795">
                <a:tc>
                  <a:txBody>
                    <a:bodyPr/>
                    <a:lstStyle/>
                    <a:p>
                      <a:pPr algn="ctr"/>
                      <a:r>
                        <a:rPr lang="es-ES" sz="2000" b="0">
                          <a:effectLst/>
                        </a:rPr>
                        <a:t>¿Sabe con qué grupo de personas de identifica?</a:t>
                      </a:r>
                      <a:endParaRPr lang="es-MX" sz="20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0">
                          <a:effectLst/>
                        </a:rPr>
                        <a:t>1</a:t>
                      </a:r>
                      <a:endParaRPr lang="es-MX" sz="20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1127012"/>
                  </a:ext>
                </a:extLst>
              </a:tr>
              <a:tr h="482530">
                <a:tc>
                  <a:txBody>
                    <a:bodyPr/>
                    <a:lstStyle/>
                    <a:p>
                      <a:pPr algn="ctr"/>
                      <a:r>
                        <a:rPr lang="es-ES" sz="2000" b="0" dirty="0">
                          <a:effectLst/>
                        </a:rPr>
                        <a:t>¿Sabe cómo se quiere ver en el futuro?</a:t>
                      </a:r>
                      <a:endParaRPr lang="es-MX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0">
                          <a:effectLst/>
                        </a:rPr>
                        <a:t>1</a:t>
                      </a:r>
                      <a:endParaRPr lang="es-MX" sz="20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7179716"/>
                  </a:ext>
                </a:extLst>
              </a:tr>
              <a:tr h="241265">
                <a:tc>
                  <a:txBody>
                    <a:bodyPr/>
                    <a:lstStyle/>
                    <a:p>
                      <a:pPr algn="ctr"/>
                      <a:r>
                        <a:rPr lang="es-ES" sz="2000" b="0">
                          <a:effectLst/>
                        </a:rPr>
                        <a:t>Ortografía</a:t>
                      </a:r>
                      <a:endParaRPr lang="es-MX" sz="20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0">
                          <a:effectLst/>
                        </a:rPr>
                        <a:t>2</a:t>
                      </a:r>
                      <a:endParaRPr lang="es-MX" sz="20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7247"/>
                  </a:ext>
                </a:extLst>
              </a:tr>
              <a:tr h="241265">
                <a:tc>
                  <a:txBody>
                    <a:bodyPr/>
                    <a:lstStyle/>
                    <a:p>
                      <a:pPr algn="ctr"/>
                      <a:r>
                        <a:rPr lang="es-ES" sz="2000" b="0">
                          <a:effectLst/>
                        </a:rPr>
                        <a:t>TOTAL</a:t>
                      </a:r>
                      <a:endParaRPr lang="es-MX" sz="2000" b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000" b="0" dirty="0">
                          <a:effectLst/>
                        </a:rPr>
                        <a:t>10</a:t>
                      </a:r>
                      <a:endParaRPr lang="es-MX" sz="20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91340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1237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2D0B34B-E218-4FF6-B133-AF26853F9FE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4187" b="19563"/>
          <a:stretch/>
        </p:blipFill>
        <p:spPr>
          <a:xfrm>
            <a:off x="28129" y="9"/>
            <a:ext cx="12191980" cy="6857991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A7F769AF-BACF-4063-AAE9-4141E580A1F2}"/>
              </a:ext>
            </a:extLst>
          </p:cNvPr>
          <p:cNvSpPr txBox="1"/>
          <p:nvPr/>
        </p:nvSpPr>
        <p:spPr>
          <a:xfrm>
            <a:off x="2784019" y="255021"/>
            <a:ext cx="6169481" cy="707886"/>
          </a:xfrm>
          <a:prstGeom prst="rect">
            <a:avLst/>
          </a:prstGeom>
          <a:ln w="762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2000" dirty="0"/>
              <a:t>ACTIVIDAD 3. 24 DE AGOSTO DE 2020</a:t>
            </a:r>
          </a:p>
          <a:p>
            <a:pPr algn="ctr"/>
            <a:r>
              <a:rPr lang="es-ES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GEOGRAFÍA</a:t>
            </a:r>
            <a:endParaRPr lang="es-MX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0E778280-ECEB-40CB-988E-75A1AF4486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044885"/>
              </p:ext>
            </p:extLst>
          </p:nvPr>
        </p:nvGraphicFramePr>
        <p:xfrm>
          <a:off x="2784019" y="1333500"/>
          <a:ext cx="6169481" cy="45593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69331">
                  <a:extLst>
                    <a:ext uri="{9D8B030D-6E8A-4147-A177-3AD203B41FA5}">
                      <a16:colId xmlns:a16="http://schemas.microsoft.com/office/drawing/2014/main" val="2133788151"/>
                    </a:ext>
                  </a:extLst>
                </a:gridCol>
                <a:gridCol w="2100150">
                  <a:extLst>
                    <a:ext uri="{9D8B030D-6E8A-4147-A177-3AD203B41FA5}">
                      <a16:colId xmlns:a16="http://schemas.microsoft.com/office/drawing/2014/main" val="346718230"/>
                    </a:ext>
                  </a:extLst>
                </a:gridCol>
              </a:tblGrid>
              <a:tr h="467799">
                <a:tc>
                  <a:txBody>
                    <a:bodyPr/>
                    <a:lstStyle/>
                    <a:p>
                      <a:pPr algn="ctr"/>
                      <a:r>
                        <a:rPr lang="es-ES" sz="2800" b="0" dirty="0">
                          <a:effectLst/>
                        </a:rPr>
                        <a:t>Indicador</a:t>
                      </a:r>
                      <a:endParaRPr lang="es-MX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0" dirty="0">
                          <a:effectLst/>
                        </a:rPr>
                        <a:t>Puntos</a:t>
                      </a:r>
                      <a:endParaRPr lang="es-MX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3804140"/>
                  </a:ext>
                </a:extLst>
              </a:tr>
              <a:tr h="1363834">
                <a:tc>
                  <a:txBody>
                    <a:bodyPr/>
                    <a:lstStyle/>
                    <a:p>
                      <a:r>
                        <a:rPr lang="es-ES" sz="2400" b="0" dirty="0">
                          <a:solidFill>
                            <a:schemeClr val="tx1"/>
                          </a:solidFill>
                          <a:effectLst/>
                        </a:rPr>
                        <a:t>Identificó y escribió el nombre de cada uno de los continentes.</a:t>
                      </a:r>
                      <a:endParaRPr lang="es-MX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0" dirty="0">
                          <a:effectLst/>
                        </a:rPr>
                        <a:t>4</a:t>
                      </a:r>
                      <a:endParaRPr lang="es-MX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6101694"/>
                  </a:ext>
                </a:extLst>
              </a:tr>
              <a:tr h="454611">
                <a:tc>
                  <a:txBody>
                    <a:bodyPr/>
                    <a:lstStyle/>
                    <a:p>
                      <a:r>
                        <a:rPr lang="es-ES" sz="2400" b="0" dirty="0">
                          <a:solidFill>
                            <a:schemeClr val="tx1"/>
                          </a:solidFill>
                          <a:effectLst/>
                        </a:rPr>
                        <a:t>Su letra es entendible</a:t>
                      </a:r>
                      <a:endParaRPr lang="es-MX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0" dirty="0">
                          <a:effectLst/>
                        </a:rPr>
                        <a:t>2</a:t>
                      </a:r>
                      <a:endParaRPr lang="es-MX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0091114"/>
                  </a:ext>
                </a:extLst>
              </a:tr>
              <a:tr h="909223">
                <a:tc>
                  <a:txBody>
                    <a:bodyPr/>
                    <a:lstStyle/>
                    <a:p>
                      <a:r>
                        <a:rPr lang="es-ES" sz="2400" b="0" dirty="0">
                          <a:solidFill>
                            <a:schemeClr val="tx1"/>
                          </a:solidFill>
                          <a:effectLst/>
                        </a:rPr>
                        <a:t>Hay limpieza en su trabajo</a:t>
                      </a:r>
                      <a:endParaRPr lang="es-MX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0" dirty="0">
                          <a:effectLst/>
                        </a:rPr>
                        <a:t>2</a:t>
                      </a:r>
                      <a:endParaRPr lang="es-MX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2126942"/>
                  </a:ext>
                </a:extLst>
              </a:tr>
              <a:tr h="909223">
                <a:tc>
                  <a:txBody>
                    <a:bodyPr/>
                    <a:lstStyle/>
                    <a:p>
                      <a:r>
                        <a:rPr lang="es-ES" sz="2400" b="0" dirty="0">
                          <a:solidFill>
                            <a:schemeClr val="tx1"/>
                          </a:solidFill>
                          <a:effectLst/>
                        </a:rPr>
                        <a:t>Organizó correctamente el mapa en su libreta.</a:t>
                      </a:r>
                      <a:endParaRPr lang="es-MX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0" dirty="0">
                          <a:effectLst/>
                        </a:rPr>
                        <a:t>2</a:t>
                      </a:r>
                      <a:endParaRPr lang="es-MX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1201026"/>
                  </a:ext>
                </a:extLst>
              </a:tr>
              <a:tr h="454611">
                <a:tc>
                  <a:txBody>
                    <a:bodyPr/>
                    <a:lstStyle/>
                    <a:p>
                      <a:r>
                        <a:rPr lang="es-ES" sz="2400" b="0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s-MX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800" b="0" dirty="0">
                          <a:effectLst/>
                        </a:rPr>
                        <a:t>10</a:t>
                      </a:r>
                      <a:endParaRPr lang="es-MX" sz="2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75940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8897779"/>
      </p:ext>
    </p:extLst>
  </p:cSld>
  <p:clrMapOvr>
    <a:masterClrMapping/>
  </p:clrMapOvr>
</p:sld>
</file>

<file path=ppt/theme/theme1.xml><?xml version="1.0" encoding="utf-8"?>
<a:theme xmlns:a="http://schemas.openxmlformats.org/drawingml/2006/main" name="ShojiVTI">
  <a:themeElements>
    <a:clrScheme name="AnalogousFromLightSeedRightStep">
      <a:dk1>
        <a:srgbClr val="000000"/>
      </a:dk1>
      <a:lt1>
        <a:srgbClr val="FFFFFF"/>
      </a:lt1>
      <a:dk2>
        <a:srgbClr val="412425"/>
      </a:dk2>
      <a:lt2>
        <a:srgbClr val="E5E8E2"/>
      </a:lt2>
      <a:accent1>
        <a:srgbClr val="AB96C6"/>
      </a:accent1>
      <a:accent2>
        <a:srgbClr val="B17FBA"/>
      </a:accent2>
      <a:accent3>
        <a:srgbClr val="C696BA"/>
      </a:accent3>
      <a:accent4>
        <a:srgbClr val="BA7F92"/>
      </a:accent4>
      <a:accent5>
        <a:srgbClr val="C49792"/>
      </a:accent5>
      <a:accent6>
        <a:srgbClr val="BA9D7F"/>
      </a:accent6>
      <a:hlink>
        <a:srgbClr val="738B54"/>
      </a:hlink>
      <a:folHlink>
        <a:srgbClr val="7F7F7F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ojiVTI" id="{00D0DDEB-E771-48E5-9E96-0647434F08B1}" vid="{9D22D596-7FD0-4F89-958C-AD79A09491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228</Words>
  <Application>Microsoft Office PowerPoint</Application>
  <PresentationFormat>Panorámica</PresentationFormat>
  <Paragraphs>63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Meiryo</vt:lpstr>
      <vt:lpstr>Calibri</vt:lpstr>
      <vt:lpstr>Candara Light</vt:lpstr>
      <vt:lpstr>Corbel</vt:lpstr>
      <vt:lpstr>Times New Roman</vt:lpstr>
      <vt:lpstr>ShojiVTI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Blanca N. Gabriel Ocampo</dc:creator>
  <cp:lastModifiedBy>Blanca N. Gabriel Ocampo</cp:lastModifiedBy>
  <cp:revision>9</cp:revision>
  <dcterms:created xsi:type="dcterms:W3CDTF">2020-08-24T23:12:22Z</dcterms:created>
  <dcterms:modified xsi:type="dcterms:W3CDTF">2020-08-25T00:16:20Z</dcterms:modified>
</cp:coreProperties>
</file>